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Noto Sans TC" panose="020B0604020202020204" charset="-128"/>
      <p:regular r:id="rId14"/>
    </p:embeddedFont>
    <p:embeddedFont>
      <p:font typeface="Sora Medium"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07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6740" autoAdjust="0"/>
  </p:normalViewPr>
  <p:slideViewPr>
    <p:cSldViewPr snapToGrid="0" snapToObjects="1">
      <p:cViewPr varScale="1">
        <p:scale>
          <a:sx n="53" d="100"/>
          <a:sy n="53" d="100"/>
        </p:scale>
        <p:origin x="99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0620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"91.4% of volume from high tier"</a:t>
            </a:r>
            <a:br>
              <a:rPr lang="en-US" dirty="0"/>
            </a:br>
            <a:r>
              <a:rPr lang="en-US" dirty="0"/>
              <a:t>This slide highlights the distribution of parcel volumes across tiers. Emphasize that over 91% of all parcel volumes during COVID came from the High Volume tier, reinforcing the dominance of top-tier customers. Conclude by stating that the High tier should remain a priority for business strategies.</a:t>
            </a: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"COVID-driven e-commerce boosted 2020 volumes"</a:t>
            </a:r>
            <a:br>
              <a:rPr lang="en-US" dirty="0"/>
            </a:br>
            <a:r>
              <a:rPr lang="en-US" dirty="0"/>
              <a:t>This slide showcases the total parcel volume per year to highlight the growth in 2020, driven by the rise in e-commerce activity during the pandemic. The visual compares volumes from 2018 to 2021, with 2020 standing out significantly. Explain how lockdowns and changing consumer habits contributed to this increase. Emphasize the unprecedented growth rates during this period.</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"Trends pre-pandemic, onset, and decline"</a:t>
            </a:r>
            <a:br>
              <a:rPr lang="en-US" dirty="0"/>
            </a:br>
            <a:r>
              <a:rPr lang="en-US" dirty="0"/>
              <a:t>This slide displays weekly parcel volume trends for multiple years to analyze patterns over time. Highlight the steady pre-COVID volumes, followed by a sharp increase during the pandemic. Explain key points like volume spikes during peak seasons (holidays) and consistent growth trends during 2020. Mention how 2021 began stabilizing post-COVID but retained higher levels than pre-COVID.</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"2019 baseline vs 2020 peak volumes"</a:t>
            </a:r>
            <a:br>
              <a:rPr lang="en-US" dirty="0"/>
            </a:br>
            <a:r>
              <a:rPr lang="en-US" dirty="0"/>
              <a:t>This slide compares weekly parcel volumes between 2019 (pre-COVID) and 2020 (COVID-affected year). Discuss the sharp rise in volumes during Week 16 of 2020, coinciding with the onset of lockdowns and increased online shopping. Highlight how holiday seasons in 2020 surpassed 2019 significantly. Use this slide to showcase the pandemic's immediate impact.</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"High Growth dominates customer categories"</a:t>
            </a:r>
            <a:br>
              <a:rPr lang="en-US" dirty="0"/>
            </a:br>
            <a:r>
              <a:rPr lang="en-US" dirty="0"/>
              <a:t>This slide categorizes customers into High Growth, Stable, Declining, and other groups based on their parcel volume growth rates. Explain that the High Growth category dominates, showing that many customers experienced substantial increases during COVID. Mention smaller portions in the Stable and Declining groups, highlighting the uneven impact of the pandemic.</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"High growth drives post-pandemic recovery"</a:t>
            </a:r>
            <a:br>
              <a:rPr lang="en-US" dirty="0"/>
            </a:br>
            <a:r>
              <a:rPr lang="en-US" dirty="0"/>
              <a:t>This slide focuses on growth rate percentages for each customer group. Highlight that High Growth customers significantly contributed to the overall volume increase during the pandemic. Mention that Declining and Lost customers are present but form a smaller portion. Explain how this growth distribution reflects the resilience and adaptation of businesses during COVID.</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"Enterprise dominates, others contribute moderately"</a:t>
            </a:r>
            <a:br>
              <a:rPr lang="en-US" dirty="0"/>
            </a:br>
            <a:r>
              <a:rPr lang="en-US" dirty="0"/>
              <a:t>This slide compares total parcel volumes by customer size (Enterprise, Large, Medium, Small). Discuss how Enterprise customers contributed the most to total volumes, followed by Large and Medium customers. Mention that Small customers, while fewer in volume, still represent important segments for future growth opportunities.</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"High growth shows dramatic volume increase"</a:t>
            </a:r>
            <a:br>
              <a:rPr lang="en-US" dirty="0"/>
            </a:br>
            <a:r>
              <a:rPr lang="en-US" dirty="0"/>
              <a:t>This slide analyzes the overall volume and revenue impact by customer group. Highlight how High Growth customers showed the most dramatic increase in both metrics, while Stable customers maintained steady levels. Declining and Lost customers represent opportunities for targeted strategies to recover lost revenue.</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"High volume tier dominates impact"</a:t>
            </a:r>
            <a:br>
              <a:rPr lang="en-US" dirty="0"/>
            </a:br>
            <a:r>
              <a:rPr lang="en-US" dirty="0"/>
              <a:t>This slide focuses on the volume tier analysis, comparing Low, Medium, and High tiers. Discuss how High Volume customers contributed the majority of overall growth during COVID. Mention that Low and Medium tiers still play a role in total volumes but are significantly smaller than the High tier.</a:t>
            </a:r>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702118"/>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97B8FF"/>
                </a:solidFill>
                <a:latin typeface="Sora Medium" pitchFamily="34" charset="0"/>
                <a:ea typeface="Sora Medium" pitchFamily="34" charset="-122"/>
                <a:cs typeface="Sora Medium" pitchFamily="34" charset="-120"/>
              </a:rPr>
              <a:t>Parcel Delivery Trends: COVID-19 Impact Analysis</a:t>
            </a:r>
            <a:endParaRPr lang="en-US" sz="4450" dirty="0"/>
          </a:p>
        </p:txBody>
      </p:sp>
      <p:sp>
        <p:nvSpPr>
          <p:cNvPr id="4" name="Text 1"/>
          <p:cNvSpPr/>
          <p:nvPr/>
        </p:nvSpPr>
        <p:spPr>
          <a:xfrm>
            <a:off x="793790" y="4168616"/>
            <a:ext cx="7556421" cy="725805"/>
          </a:xfrm>
          <a:prstGeom prst="rect">
            <a:avLst/>
          </a:prstGeom>
          <a:noFill/>
          <a:ln/>
        </p:spPr>
        <p:txBody>
          <a:bodyPr wrap="square" lIns="0" tIns="0" rIns="0" bIns="0" rtlCol="0" anchor="t"/>
          <a:lstStyle/>
          <a:p>
            <a:pPr marL="0" indent="0">
              <a:lnSpc>
                <a:spcPts val="2850"/>
              </a:lnSpc>
              <a:buNone/>
            </a:pPr>
            <a:r>
              <a:rPr lang="en-US" sz="1900" dirty="0">
                <a:solidFill>
                  <a:srgbClr val="E0D6DE"/>
                </a:solidFill>
                <a:latin typeface="Noto Sans TC" pitchFamily="34" charset="0"/>
                <a:ea typeface="Noto Sans TC" pitchFamily="34" charset="-122"/>
                <a:cs typeface="Noto Sans TC" pitchFamily="34" charset="-120"/>
              </a:rPr>
              <a:t>Exploring the seismic shifts in parcel delivery volumes and customer behavior during the COVID-19 pandemic</a:t>
            </a:r>
            <a:endParaRPr lang="en-US" sz="1900" dirty="0"/>
          </a:p>
        </p:txBody>
      </p:sp>
      <p:sp>
        <p:nvSpPr>
          <p:cNvPr id="5" name="Text 2"/>
          <p:cNvSpPr/>
          <p:nvPr/>
        </p:nvSpPr>
        <p:spPr>
          <a:xfrm>
            <a:off x="793790" y="5149572"/>
            <a:ext cx="7556421" cy="725805"/>
          </a:xfrm>
          <a:prstGeom prst="rect">
            <a:avLst/>
          </a:prstGeom>
          <a:noFill/>
          <a:ln/>
        </p:spPr>
        <p:txBody>
          <a:bodyPr wrap="square" lIns="0" tIns="0" rIns="0" bIns="0" rtlCol="0" anchor="t"/>
          <a:lstStyle/>
          <a:p>
            <a:pPr marL="0" indent="0">
              <a:lnSpc>
                <a:spcPts val="2850"/>
              </a:lnSpc>
              <a:buNone/>
            </a:pPr>
            <a:r>
              <a:rPr lang="en-US" sz="1900" dirty="0">
                <a:solidFill>
                  <a:srgbClr val="E0D6DE"/>
                </a:solidFill>
                <a:latin typeface="Noto Sans TC" pitchFamily="34" charset="0"/>
                <a:ea typeface="Noto Sans TC" pitchFamily="34" charset="-122"/>
                <a:cs typeface="Noto Sans TC" pitchFamily="34" charset="-120"/>
              </a:rPr>
              <a:t>Data-driven insights into industry trends, customer segmentation, and future outlook</a:t>
            </a:r>
            <a:endParaRPr lang="en-US" sz="1900" dirty="0"/>
          </a:p>
        </p:txBody>
      </p:sp>
      <p:sp>
        <p:nvSpPr>
          <p:cNvPr id="6" name="TextBox 5">
            <a:extLst>
              <a:ext uri="{FF2B5EF4-FFF2-40B4-BE49-F238E27FC236}">
                <a16:creationId xmlns:a16="http://schemas.microsoft.com/office/drawing/2014/main" id="{D8F0CC29-C38E-A1EF-B145-BEE33BD429E4}"/>
              </a:ext>
            </a:extLst>
          </p:cNvPr>
          <p:cNvSpPr txBox="1"/>
          <p:nvPr/>
        </p:nvSpPr>
        <p:spPr>
          <a:xfrm>
            <a:off x="793790" y="6465963"/>
            <a:ext cx="5993872" cy="1046440"/>
          </a:xfrm>
          <a:prstGeom prst="rect">
            <a:avLst/>
          </a:prstGeom>
          <a:noFill/>
        </p:spPr>
        <p:txBody>
          <a:bodyPr wrap="square" rtlCol="0">
            <a:spAutoFit/>
          </a:bodyPr>
          <a:lstStyle/>
          <a:p>
            <a:r>
              <a:rPr lang="en-US" sz="2200" dirty="0">
                <a:solidFill>
                  <a:schemeClr val="bg1"/>
                </a:solidFill>
              </a:rPr>
              <a:t>Presented by :-</a:t>
            </a:r>
          </a:p>
          <a:p>
            <a:r>
              <a:rPr lang="en-US" sz="2000" dirty="0">
                <a:solidFill>
                  <a:schemeClr val="bg1"/>
                </a:solidFill>
              </a:rPr>
              <a:t>Ashish Pandya </a:t>
            </a:r>
          </a:p>
          <a:p>
            <a:r>
              <a:rPr lang="en-US" sz="2000" dirty="0">
                <a:solidFill>
                  <a:schemeClr val="bg1"/>
                </a:solidFill>
              </a:rPr>
              <a:t>Dhruvil Patel</a:t>
            </a:r>
            <a:endParaRPr lang="en-I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831D3BB8-E635-8E1F-4D67-31D757A530E3}"/>
              </a:ext>
            </a:extLst>
          </p:cNvPr>
          <p:cNvSpPr/>
          <p:nvPr/>
        </p:nvSpPr>
        <p:spPr>
          <a:xfrm>
            <a:off x="7504387" y="0"/>
            <a:ext cx="7126014" cy="82296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Image 1" descr="preencoded.png"/>
          <p:cNvPicPr>
            <a:picLocks noChangeAspect="1"/>
          </p:cNvPicPr>
          <p:nvPr/>
        </p:nvPicPr>
        <p:blipFill>
          <a:blip r:embed="rId3"/>
          <a:stretch>
            <a:fillRect/>
          </a:stretch>
        </p:blipFill>
        <p:spPr>
          <a:xfrm>
            <a:off x="8016535" y="1589396"/>
            <a:ext cx="6022887" cy="5050807"/>
          </a:xfrm>
          <a:prstGeom prst="rect">
            <a:avLst/>
          </a:prstGeom>
        </p:spPr>
      </p:pic>
      <p:sp>
        <p:nvSpPr>
          <p:cNvPr id="4" name="Text 0"/>
          <p:cNvSpPr/>
          <p:nvPr/>
        </p:nvSpPr>
        <p:spPr>
          <a:xfrm>
            <a:off x="788670" y="620911"/>
            <a:ext cx="5737860" cy="1408509"/>
          </a:xfrm>
          <a:prstGeom prst="rect">
            <a:avLst/>
          </a:prstGeom>
          <a:noFill/>
          <a:ln/>
        </p:spPr>
        <p:txBody>
          <a:bodyPr wrap="square" lIns="0" tIns="0" rIns="0" bIns="0" rtlCol="0" anchor="t"/>
          <a:lstStyle/>
          <a:p>
            <a:pPr marL="0" indent="0">
              <a:lnSpc>
                <a:spcPts val="5500"/>
              </a:lnSpc>
              <a:buNone/>
            </a:pPr>
            <a:r>
              <a:rPr lang="en-US" sz="4400" dirty="0">
                <a:solidFill>
                  <a:srgbClr val="97B8FF"/>
                </a:solidFill>
                <a:latin typeface="Sora Medium" pitchFamily="34" charset="0"/>
                <a:ea typeface="Sora Medium" pitchFamily="34" charset="-122"/>
                <a:cs typeface="Sora Medium" pitchFamily="34" charset="-120"/>
              </a:rPr>
              <a:t>Volume Tier Distribution</a:t>
            </a:r>
            <a:endParaRPr lang="en-US" sz="4400" dirty="0"/>
          </a:p>
        </p:txBody>
      </p:sp>
      <p:sp>
        <p:nvSpPr>
          <p:cNvPr id="5" name="Shape 1"/>
          <p:cNvSpPr/>
          <p:nvPr/>
        </p:nvSpPr>
        <p:spPr>
          <a:xfrm>
            <a:off x="788670" y="2620923"/>
            <a:ext cx="506968" cy="506968"/>
          </a:xfrm>
          <a:prstGeom prst="roundRect">
            <a:avLst>
              <a:gd name="adj" fmla="val 6668"/>
            </a:avLst>
          </a:prstGeom>
          <a:solidFill>
            <a:srgbClr val="26262B"/>
          </a:solidFill>
          <a:ln/>
        </p:spPr>
      </p:sp>
      <p:sp>
        <p:nvSpPr>
          <p:cNvPr id="6" name="Text 2"/>
          <p:cNvSpPr/>
          <p:nvPr/>
        </p:nvSpPr>
        <p:spPr>
          <a:xfrm>
            <a:off x="970598" y="2705338"/>
            <a:ext cx="142994" cy="338018"/>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1</a:t>
            </a:r>
            <a:endParaRPr lang="en-US" sz="2650" dirty="0"/>
          </a:p>
        </p:txBody>
      </p:sp>
      <p:sp>
        <p:nvSpPr>
          <p:cNvPr id="7" name="Text 3"/>
          <p:cNvSpPr/>
          <p:nvPr/>
        </p:nvSpPr>
        <p:spPr>
          <a:xfrm>
            <a:off x="1520904" y="2620923"/>
            <a:ext cx="2817019" cy="352068"/>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High Volume</a:t>
            </a:r>
            <a:endParaRPr lang="en-US" sz="2200" dirty="0"/>
          </a:p>
        </p:txBody>
      </p:sp>
      <p:sp>
        <p:nvSpPr>
          <p:cNvPr id="8" name="Text 4"/>
          <p:cNvSpPr/>
          <p:nvPr/>
        </p:nvSpPr>
        <p:spPr>
          <a:xfrm>
            <a:off x="1520904" y="3108127"/>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91.4% of total volume</a:t>
            </a:r>
            <a:endParaRPr lang="en-US" sz="1750" dirty="0"/>
          </a:p>
        </p:txBody>
      </p:sp>
      <p:sp>
        <p:nvSpPr>
          <p:cNvPr id="9" name="Text 5"/>
          <p:cNvSpPr/>
          <p:nvPr/>
        </p:nvSpPr>
        <p:spPr>
          <a:xfrm>
            <a:off x="1520904" y="3603784"/>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Dominates the distribution</a:t>
            </a:r>
            <a:endParaRPr lang="en-US" sz="1750" dirty="0"/>
          </a:p>
        </p:txBody>
      </p:sp>
      <p:sp>
        <p:nvSpPr>
          <p:cNvPr id="10" name="Shape 6"/>
          <p:cNvSpPr/>
          <p:nvPr/>
        </p:nvSpPr>
        <p:spPr>
          <a:xfrm>
            <a:off x="788670" y="4443055"/>
            <a:ext cx="506968" cy="506968"/>
          </a:xfrm>
          <a:prstGeom prst="roundRect">
            <a:avLst>
              <a:gd name="adj" fmla="val 6668"/>
            </a:avLst>
          </a:prstGeom>
          <a:solidFill>
            <a:srgbClr val="26262B"/>
          </a:solidFill>
          <a:ln/>
        </p:spPr>
      </p:sp>
      <p:sp>
        <p:nvSpPr>
          <p:cNvPr id="11" name="Text 7"/>
          <p:cNvSpPr/>
          <p:nvPr/>
        </p:nvSpPr>
        <p:spPr>
          <a:xfrm>
            <a:off x="936784" y="4527471"/>
            <a:ext cx="210622" cy="338018"/>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2</a:t>
            </a:r>
            <a:endParaRPr lang="en-US" sz="2650" dirty="0"/>
          </a:p>
        </p:txBody>
      </p:sp>
      <p:sp>
        <p:nvSpPr>
          <p:cNvPr id="12" name="Text 8"/>
          <p:cNvSpPr/>
          <p:nvPr/>
        </p:nvSpPr>
        <p:spPr>
          <a:xfrm>
            <a:off x="1520904" y="4443055"/>
            <a:ext cx="2817019" cy="352068"/>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Medium Volume</a:t>
            </a:r>
            <a:endParaRPr lang="en-US" sz="2200" dirty="0"/>
          </a:p>
        </p:txBody>
      </p:sp>
      <p:sp>
        <p:nvSpPr>
          <p:cNvPr id="13" name="Text 9"/>
          <p:cNvSpPr/>
          <p:nvPr/>
        </p:nvSpPr>
        <p:spPr>
          <a:xfrm>
            <a:off x="1520904" y="4930259"/>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4.4% of total volume</a:t>
            </a:r>
            <a:endParaRPr lang="en-US" sz="1750" dirty="0"/>
          </a:p>
        </p:txBody>
      </p:sp>
      <p:sp>
        <p:nvSpPr>
          <p:cNvPr id="14" name="Text 10"/>
          <p:cNvSpPr/>
          <p:nvPr/>
        </p:nvSpPr>
        <p:spPr>
          <a:xfrm>
            <a:off x="1520904" y="5425916"/>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Significant but much smaller than High Volume</a:t>
            </a:r>
            <a:endParaRPr lang="en-US" sz="1750" dirty="0"/>
          </a:p>
        </p:txBody>
      </p:sp>
      <p:sp>
        <p:nvSpPr>
          <p:cNvPr id="15" name="Shape 11"/>
          <p:cNvSpPr/>
          <p:nvPr/>
        </p:nvSpPr>
        <p:spPr>
          <a:xfrm>
            <a:off x="788670" y="6265188"/>
            <a:ext cx="506968" cy="506968"/>
          </a:xfrm>
          <a:prstGeom prst="roundRect">
            <a:avLst>
              <a:gd name="adj" fmla="val 6668"/>
            </a:avLst>
          </a:prstGeom>
          <a:solidFill>
            <a:srgbClr val="26262B"/>
          </a:solidFill>
          <a:ln/>
        </p:spPr>
      </p:sp>
      <p:sp>
        <p:nvSpPr>
          <p:cNvPr id="16" name="Text 12"/>
          <p:cNvSpPr/>
          <p:nvPr/>
        </p:nvSpPr>
        <p:spPr>
          <a:xfrm>
            <a:off x="937260" y="6349603"/>
            <a:ext cx="209669" cy="338018"/>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3</a:t>
            </a:r>
            <a:endParaRPr lang="en-US" sz="2650" dirty="0"/>
          </a:p>
        </p:txBody>
      </p:sp>
      <p:sp>
        <p:nvSpPr>
          <p:cNvPr id="17" name="Text 13"/>
          <p:cNvSpPr/>
          <p:nvPr/>
        </p:nvSpPr>
        <p:spPr>
          <a:xfrm>
            <a:off x="1520904" y="6265188"/>
            <a:ext cx="2817019" cy="352068"/>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Low Volume</a:t>
            </a:r>
            <a:endParaRPr lang="en-US" sz="2200" dirty="0"/>
          </a:p>
        </p:txBody>
      </p:sp>
      <p:sp>
        <p:nvSpPr>
          <p:cNvPr id="18" name="Text 14"/>
          <p:cNvSpPr/>
          <p:nvPr/>
        </p:nvSpPr>
        <p:spPr>
          <a:xfrm>
            <a:off x="1520904" y="6752392"/>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4.3% of total volume</a:t>
            </a:r>
            <a:endParaRPr lang="en-US" sz="1750" dirty="0"/>
          </a:p>
        </p:txBody>
      </p:sp>
      <p:sp>
        <p:nvSpPr>
          <p:cNvPr id="19" name="Text 15"/>
          <p:cNvSpPr/>
          <p:nvPr/>
        </p:nvSpPr>
        <p:spPr>
          <a:xfrm>
            <a:off x="1520904" y="7248049"/>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Similar contribution to Medium Volume</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529FDD-7C39-EF3C-FC5F-9E93CA571B6C}"/>
              </a:ext>
            </a:extLst>
          </p:cNvPr>
          <p:cNvSpPr txBox="1"/>
          <p:nvPr/>
        </p:nvSpPr>
        <p:spPr>
          <a:xfrm>
            <a:off x="2340864" y="2852928"/>
            <a:ext cx="9948672" cy="1477328"/>
          </a:xfrm>
          <a:prstGeom prst="rect">
            <a:avLst/>
          </a:prstGeom>
          <a:noFill/>
        </p:spPr>
        <p:txBody>
          <a:bodyPr wrap="square" rtlCol="0">
            <a:spAutoFit/>
          </a:bodyPr>
          <a:lstStyle/>
          <a:p>
            <a:pPr algn="ctr"/>
            <a:r>
              <a:rPr lang="en-US" sz="9000" dirty="0">
                <a:solidFill>
                  <a:schemeClr val="bg1"/>
                </a:solidFill>
              </a:rPr>
              <a:t>Thank you </a:t>
            </a:r>
            <a:endParaRPr lang="en-IN" sz="9000" dirty="0">
              <a:solidFill>
                <a:schemeClr val="bg1"/>
              </a:solidFill>
            </a:endParaRPr>
          </a:p>
        </p:txBody>
      </p:sp>
      <p:sp>
        <p:nvSpPr>
          <p:cNvPr id="3" name="Rectangle 2">
            <a:extLst>
              <a:ext uri="{FF2B5EF4-FFF2-40B4-BE49-F238E27FC236}">
                <a16:creationId xmlns:a16="http://schemas.microsoft.com/office/drawing/2014/main" id="{A6F9E512-91F1-1372-FFBE-8CB74C93C174}"/>
              </a:ext>
            </a:extLst>
          </p:cNvPr>
          <p:cNvSpPr/>
          <p:nvPr/>
        </p:nvSpPr>
        <p:spPr>
          <a:xfrm>
            <a:off x="12328635" y="7418078"/>
            <a:ext cx="2175641" cy="677917"/>
          </a:xfrm>
          <a:prstGeom prst="rect">
            <a:avLst/>
          </a:prstGeom>
          <a:solidFill>
            <a:srgbClr val="07070C"/>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978030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315200" y="0"/>
            <a:ext cx="7315200" cy="8229600"/>
          </a:xfrm>
          <a:prstGeom prst="rect">
            <a:avLst/>
          </a:prstGeom>
        </p:spPr>
      </p:pic>
      <p:pic>
        <p:nvPicPr>
          <p:cNvPr id="3" name="Image 1" descr="preencoded.png"/>
          <p:cNvPicPr>
            <a:picLocks noChangeAspect="1"/>
          </p:cNvPicPr>
          <p:nvPr/>
        </p:nvPicPr>
        <p:blipFill>
          <a:blip r:embed="rId4"/>
          <a:stretch>
            <a:fillRect/>
          </a:stretch>
        </p:blipFill>
        <p:spPr>
          <a:xfrm>
            <a:off x="7749540" y="2030730"/>
            <a:ext cx="6446520" cy="4168140"/>
          </a:xfrm>
          <a:prstGeom prst="rect">
            <a:avLst/>
          </a:prstGeom>
        </p:spPr>
      </p:pic>
      <p:sp>
        <p:nvSpPr>
          <p:cNvPr id="4" name="Text 0"/>
          <p:cNvSpPr/>
          <p:nvPr/>
        </p:nvSpPr>
        <p:spPr>
          <a:xfrm>
            <a:off x="793790" y="685800"/>
            <a:ext cx="5727621" cy="1417558"/>
          </a:xfrm>
          <a:prstGeom prst="rect">
            <a:avLst/>
          </a:prstGeom>
          <a:noFill/>
          <a:ln/>
        </p:spPr>
        <p:txBody>
          <a:bodyPr wrap="square" lIns="0" tIns="0" rIns="0" bIns="0" rtlCol="0" anchor="t"/>
          <a:lstStyle/>
          <a:p>
            <a:pPr marL="0" indent="0">
              <a:lnSpc>
                <a:spcPts val="5550"/>
              </a:lnSpc>
              <a:buNone/>
            </a:pPr>
            <a:r>
              <a:rPr lang="en-US" sz="4450" dirty="0">
                <a:solidFill>
                  <a:srgbClr val="97B8FF"/>
                </a:solidFill>
                <a:latin typeface="Sora Medium" pitchFamily="34" charset="0"/>
                <a:ea typeface="Sora Medium" pitchFamily="34" charset="-122"/>
                <a:cs typeface="Sora Medium" pitchFamily="34" charset="-120"/>
              </a:rPr>
              <a:t>Total Parcel Volume Per Year</a:t>
            </a:r>
            <a:endParaRPr lang="en-US" sz="4450" dirty="0"/>
          </a:p>
        </p:txBody>
      </p:sp>
      <p:sp>
        <p:nvSpPr>
          <p:cNvPr id="5" name="Shape 1"/>
          <p:cNvSpPr/>
          <p:nvPr/>
        </p:nvSpPr>
        <p:spPr>
          <a:xfrm>
            <a:off x="793790" y="2443520"/>
            <a:ext cx="5727621" cy="1669852"/>
          </a:xfrm>
          <a:prstGeom prst="roundRect">
            <a:avLst>
              <a:gd name="adj" fmla="val 2038"/>
            </a:avLst>
          </a:prstGeom>
          <a:solidFill>
            <a:srgbClr val="26262B"/>
          </a:solidFill>
          <a:ln/>
        </p:spPr>
      </p:sp>
      <p:sp>
        <p:nvSpPr>
          <p:cNvPr id="6" name="Text 2"/>
          <p:cNvSpPr/>
          <p:nvPr/>
        </p:nvSpPr>
        <p:spPr>
          <a:xfrm>
            <a:off x="1020604" y="2670334"/>
            <a:ext cx="3876556"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Significant growth in 2020</a:t>
            </a:r>
            <a:endParaRPr lang="en-US" sz="2200" dirty="0"/>
          </a:p>
        </p:txBody>
      </p:sp>
      <p:sp>
        <p:nvSpPr>
          <p:cNvPr id="7" name="Text 3"/>
          <p:cNvSpPr/>
          <p:nvPr/>
        </p:nvSpPr>
        <p:spPr>
          <a:xfrm>
            <a:off x="1020604" y="3160752"/>
            <a:ext cx="5273993" cy="725805"/>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Peak parcel volume reached during pandemic year</a:t>
            </a:r>
            <a:endParaRPr lang="en-US" sz="1750" dirty="0"/>
          </a:p>
        </p:txBody>
      </p:sp>
      <p:sp>
        <p:nvSpPr>
          <p:cNvPr id="8" name="Shape 4"/>
          <p:cNvSpPr/>
          <p:nvPr/>
        </p:nvSpPr>
        <p:spPr>
          <a:xfrm>
            <a:off x="793790" y="4340185"/>
            <a:ext cx="5727621" cy="1306949"/>
          </a:xfrm>
          <a:prstGeom prst="roundRect">
            <a:avLst>
              <a:gd name="adj" fmla="val 2603"/>
            </a:avLst>
          </a:prstGeom>
          <a:solidFill>
            <a:srgbClr val="26262B"/>
          </a:solidFill>
          <a:ln/>
        </p:spPr>
      </p:sp>
      <p:sp>
        <p:nvSpPr>
          <p:cNvPr id="9" name="Text 5"/>
          <p:cNvSpPr/>
          <p:nvPr/>
        </p:nvSpPr>
        <p:spPr>
          <a:xfrm>
            <a:off x="1020604" y="456699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E-commerce boom</a:t>
            </a:r>
            <a:endParaRPr lang="en-US" sz="2200" dirty="0"/>
          </a:p>
        </p:txBody>
      </p:sp>
      <p:sp>
        <p:nvSpPr>
          <p:cNvPr id="10" name="Text 6"/>
          <p:cNvSpPr/>
          <p:nvPr/>
        </p:nvSpPr>
        <p:spPr>
          <a:xfrm>
            <a:off x="1020604" y="5057418"/>
            <a:ext cx="5273993"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Shift to online shopping drove volume increase</a:t>
            </a:r>
            <a:endParaRPr lang="en-US" sz="1750" dirty="0"/>
          </a:p>
        </p:txBody>
      </p:sp>
      <p:sp>
        <p:nvSpPr>
          <p:cNvPr id="11" name="Shape 7"/>
          <p:cNvSpPr/>
          <p:nvPr/>
        </p:nvSpPr>
        <p:spPr>
          <a:xfrm>
            <a:off x="793790" y="5873948"/>
            <a:ext cx="5727621" cy="1669852"/>
          </a:xfrm>
          <a:prstGeom prst="roundRect">
            <a:avLst>
              <a:gd name="adj" fmla="val 2038"/>
            </a:avLst>
          </a:prstGeom>
          <a:solidFill>
            <a:srgbClr val="26262B"/>
          </a:solidFill>
          <a:ln/>
        </p:spPr>
      </p:sp>
      <p:sp>
        <p:nvSpPr>
          <p:cNvPr id="12" name="Text 8"/>
          <p:cNvSpPr/>
          <p:nvPr/>
        </p:nvSpPr>
        <p:spPr>
          <a:xfrm>
            <a:off x="1020604" y="610076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2021 decline</a:t>
            </a:r>
            <a:endParaRPr lang="en-US" sz="2200" dirty="0"/>
          </a:p>
        </p:txBody>
      </p:sp>
      <p:sp>
        <p:nvSpPr>
          <p:cNvPr id="13" name="Text 9"/>
          <p:cNvSpPr/>
          <p:nvPr/>
        </p:nvSpPr>
        <p:spPr>
          <a:xfrm>
            <a:off x="1020604" y="6591181"/>
            <a:ext cx="5273993" cy="725805"/>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Volume decreased but remained above pre-2020 levels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7315200" cy="8229600"/>
          </a:xfrm>
          <a:prstGeom prst="rect">
            <a:avLst/>
          </a:prstGeom>
        </p:spPr>
      </p:pic>
      <p:pic>
        <p:nvPicPr>
          <p:cNvPr id="3" name="Image 1" descr="preencoded.png"/>
          <p:cNvPicPr>
            <a:picLocks noChangeAspect="1"/>
          </p:cNvPicPr>
          <p:nvPr/>
        </p:nvPicPr>
        <p:blipFill>
          <a:blip r:embed="rId4"/>
          <a:stretch>
            <a:fillRect/>
          </a:stretch>
        </p:blipFill>
        <p:spPr>
          <a:xfrm>
            <a:off x="244673" y="1947505"/>
            <a:ext cx="6825853" cy="4334589"/>
          </a:xfrm>
          <a:prstGeom prst="rect">
            <a:avLst/>
          </a:prstGeom>
        </p:spPr>
      </p:pic>
      <p:sp>
        <p:nvSpPr>
          <p:cNvPr id="4" name="Text 0"/>
          <p:cNvSpPr/>
          <p:nvPr/>
        </p:nvSpPr>
        <p:spPr>
          <a:xfrm>
            <a:off x="8000048" y="651510"/>
            <a:ext cx="5945505" cy="1223010"/>
          </a:xfrm>
          <a:prstGeom prst="rect">
            <a:avLst/>
          </a:prstGeom>
          <a:noFill/>
          <a:ln/>
        </p:spPr>
        <p:txBody>
          <a:bodyPr wrap="square" lIns="0" tIns="0" rIns="0" bIns="0" rtlCol="0" anchor="t"/>
          <a:lstStyle/>
          <a:p>
            <a:pPr marL="0" indent="0">
              <a:lnSpc>
                <a:spcPts val="4800"/>
              </a:lnSpc>
              <a:buNone/>
            </a:pPr>
            <a:r>
              <a:rPr lang="en-US" sz="3850" dirty="0">
                <a:solidFill>
                  <a:srgbClr val="97B8FF"/>
                </a:solidFill>
                <a:latin typeface="Sora Medium" pitchFamily="34" charset="0"/>
                <a:ea typeface="Sora Medium" pitchFamily="34" charset="-122"/>
                <a:cs typeface="Sora Medium" pitchFamily="34" charset="-120"/>
              </a:rPr>
              <a:t>Weekly Volume Trends by Year</a:t>
            </a:r>
            <a:endParaRPr lang="en-US" sz="3850" dirty="0"/>
          </a:p>
        </p:txBody>
      </p:sp>
      <p:sp>
        <p:nvSpPr>
          <p:cNvPr id="5" name="Shape 1"/>
          <p:cNvSpPr/>
          <p:nvPr/>
        </p:nvSpPr>
        <p:spPr>
          <a:xfrm>
            <a:off x="8282107" y="2168009"/>
            <a:ext cx="22860" cy="5410081"/>
          </a:xfrm>
          <a:prstGeom prst="roundRect">
            <a:avLst>
              <a:gd name="adj" fmla="val 128408"/>
            </a:avLst>
          </a:prstGeom>
          <a:solidFill>
            <a:srgbClr val="3F3F44"/>
          </a:solidFill>
          <a:ln/>
        </p:spPr>
      </p:sp>
      <p:sp>
        <p:nvSpPr>
          <p:cNvPr id="6" name="Shape 2"/>
          <p:cNvSpPr/>
          <p:nvPr/>
        </p:nvSpPr>
        <p:spPr>
          <a:xfrm>
            <a:off x="8490823" y="2596872"/>
            <a:ext cx="684848" cy="22860"/>
          </a:xfrm>
          <a:prstGeom prst="roundRect">
            <a:avLst>
              <a:gd name="adj" fmla="val 128408"/>
            </a:avLst>
          </a:prstGeom>
          <a:solidFill>
            <a:srgbClr val="3F3F44"/>
          </a:solidFill>
          <a:ln/>
        </p:spPr>
      </p:sp>
      <p:sp>
        <p:nvSpPr>
          <p:cNvPr id="7" name="Shape 3"/>
          <p:cNvSpPr/>
          <p:nvPr/>
        </p:nvSpPr>
        <p:spPr>
          <a:xfrm>
            <a:off x="8073390" y="2388156"/>
            <a:ext cx="440293" cy="440293"/>
          </a:xfrm>
          <a:prstGeom prst="roundRect">
            <a:avLst>
              <a:gd name="adj" fmla="val 6667"/>
            </a:avLst>
          </a:prstGeom>
          <a:solidFill>
            <a:srgbClr val="26262B"/>
          </a:solidFill>
          <a:ln/>
        </p:spPr>
      </p:sp>
      <p:sp>
        <p:nvSpPr>
          <p:cNvPr id="8" name="Text 4"/>
          <p:cNvSpPr/>
          <p:nvPr/>
        </p:nvSpPr>
        <p:spPr>
          <a:xfrm>
            <a:off x="8231386" y="2461498"/>
            <a:ext cx="124182" cy="293489"/>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1</a:t>
            </a:r>
            <a:endParaRPr lang="en-US" sz="2300" dirty="0"/>
          </a:p>
        </p:txBody>
      </p:sp>
      <p:sp>
        <p:nvSpPr>
          <p:cNvPr id="9" name="Text 5"/>
          <p:cNvSpPr/>
          <p:nvPr/>
        </p:nvSpPr>
        <p:spPr>
          <a:xfrm>
            <a:off x="9369743" y="2363629"/>
            <a:ext cx="2657594" cy="305753"/>
          </a:xfrm>
          <a:prstGeom prst="rect">
            <a:avLst/>
          </a:prstGeom>
          <a:noFill/>
          <a:ln/>
        </p:spPr>
        <p:txBody>
          <a:bodyPr wrap="none" lIns="0" tIns="0" rIns="0" bIns="0" rtlCol="0" anchor="t"/>
          <a:lstStyle/>
          <a:p>
            <a:pPr marL="0" indent="0" algn="l">
              <a:lnSpc>
                <a:spcPts val="2400"/>
              </a:lnSpc>
              <a:buNone/>
            </a:pPr>
            <a:r>
              <a:rPr lang="en-US" sz="1900" dirty="0">
                <a:solidFill>
                  <a:srgbClr val="E0D6DE"/>
                </a:solidFill>
                <a:latin typeface="Sora Medium" pitchFamily="34" charset="0"/>
                <a:ea typeface="Sora Medium" pitchFamily="34" charset="-122"/>
                <a:cs typeface="Sora Medium" pitchFamily="34" charset="-120"/>
              </a:rPr>
              <a:t>Pre-pandemic trends</a:t>
            </a:r>
            <a:endParaRPr lang="en-US" sz="1900" dirty="0"/>
          </a:p>
        </p:txBody>
      </p:sp>
      <p:sp>
        <p:nvSpPr>
          <p:cNvPr id="10" name="Text 6"/>
          <p:cNvSpPr/>
          <p:nvPr/>
        </p:nvSpPr>
        <p:spPr>
          <a:xfrm>
            <a:off x="9369743" y="2786777"/>
            <a:ext cx="4575810" cy="313134"/>
          </a:xfrm>
          <a:prstGeom prst="rect">
            <a:avLst/>
          </a:prstGeom>
          <a:noFill/>
          <a:ln/>
        </p:spPr>
        <p:txBody>
          <a:bodyPr wrap="none" lIns="0" tIns="0" rIns="0" bIns="0" rtlCol="0" anchor="t"/>
          <a:lstStyle/>
          <a:p>
            <a:pPr marL="0" indent="0" algn="l">
              <a:lnSpc>
                <a:spcPts val="2450"/>
              </a:lnSpc>
              <a:buNone/>
            </a:pPr>
            <a:r>
              <a:rPr lang="en-US" sz="1500" dirty="0">
                <a:solidFill>
                  <a:srgbClr val="E0D6DE"/>
                </a:solidFill>
                <a:latin typeface="Noto Sans TC" pitchFamily="34" charset="0"/>
                <a:ea typeface="Noto Sans TC" pitchFamily="34" charset="-122"/>
                <a:cs typeface="Noto Sans TC" pitchFamily="34" charset="-120"/>
              </a:rPr>
              <a:t>Consistent patterns from 2018 to early 2020</a:t>
            </a:r>
            <a:endParaRPr lang="en-US" sz="1500" dirty="0"/>
          </a:p>
        </p:txBody>
      </p:sp>
      <p:sp>
        <p:nvSpPr>
          <p:cNvPr id="11" name="Shape 7"/>
          <p:cNvSpPr/>
          <p:nvPr/>
        </p:nvSpPr>
        <p:spPr>
          <a:xfrm>
            <a:off x="8490823" y="3920014"/>
            <a:ext cx="684848" cy="22860"/>
          </a:xfrm>
          <a:prstGeom prst="roundRect">
            <a:avLst>
              <a:gd name="adj" fmla="val 128408"/>
            </a:avLst>
          </a:prstGeom>
          <a:solidFill>
            <a:srgbClr val="3F3F44"/>
          </a:solidFill>
          <a:ln/>
        </p:spPr>
      </p:sp>
      <p:sp>
        <p:nvSpPr>
          <p:cNvPr id="12" name="Shape 8"/>
          <p:cNvSpPr/>
          <p:nvPr/>
        </p:nvSpPr>
        <p:spPr>
          <a:xfrm>
            <a:off x="8073390" y="3711297"/>
            <a:ext cx="440293" cy="440293"/>
          </a:xfrm>
          <a:prstGeom prst="roundRect">
            <a:avLst>
              <a:gd name="adj" fmla="val 6667"/>
            </a:avLst>
          </a:prstGeom>
          <a:solidFill>
            <a:srgbClr val="26262B"/>
          </a:solidFill>
          <a:ln/>
        </p:spPr>
      </p:sp>
      <p:sp>
        <p:nvSpPr>
          <p:cNvPr id="13" name="Text 9"/>
          <p:cNvSpPr/>
          <p:nvPr/>
        </p:nvSpPr>
        <p:spPr>
          <a:xfrm>
            <a:off x="8202097" y="3784640"/>
            <a:ext cx="182880" cy="293489"/>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2</a:t>
            </a:r>
            <a:endParaRPr lang="en-US" sz="2300" dirty="0"/>
          </a:p>
        </p:txBody>
      </p:sp>
      <p:sp>
        <p:nvSpPr>
          <p:cNvPr id="14" name="Text 10"/>
          <p:cNvSpPr/>
          <p:nvPr/>
        </p:nvSpPr>
        <p:spPr>
          <a:xfrm>
            <a:off x="9369743" y="3686770"/>
            <a:ext cx="2446139" cy="305753"/>
          </a:xfrm>
          <a:prstGeom prst="rect">
            <a:avLst/>
          </a:prstGeom>
          <a:noFill/>
          <a:ln/>
        </p:spPr>
        <p:txBody>
          <a:bodyPr wrap="none" lIns="0" tIns="0" rIns="0" bIns="0" rtlCol="0" anchor="t"/>
          <a:lstStyle/>
          <a:p>
            <a:pPr marL="0" indent="0" algn="l">
              <a:lnSpc>
                <a:spcPts val="2400"/>
              </a:lnSpc>
              <a:buNone/>
            </a:pPr>
            <a:r>
              <a:rPr lang="en-US" sz="1900" dirty="0">
                <a:solidFill>
                  <a:srgbClr val="E0D6DE"/>
                </a:solidFill>
                <a:latin typeface="Sora Medium" pitchFamily="34" charset="0"/>
                <a:ea typeface="Sora Medium" pitchFamily="34" charset="-122"/>
                <a:cs typeface="Sora Medium" pitchFamily="34" charset="-120"/>
              </a:rPr>
              <a:t>Pandemic Start</a:t>
            </a:r>
            <a:endParaRPr lang="en-US" sz="1900" dirty="0"/>
          </a:p>
        </p:txBody>
      </p:sp>
      <p:sp>
        <p:nvSpPr>
          <p:cNvPr id="15" name="Text 11"/>
          <p:cNvSpPr/>
          <p:nvPr/>
        </p:nvSpPr>
        <p:spPr>
          <a:xfrm>
            <a:off x="9369743" y="4109918"/>
            <a:ext cx="4575810" cy="313134"/>
          </a:xfrm>
          <a:prstGeom prst="rect">
            <a:avLst/>
          </a:prstGeom>
          <a:noFill/>
          <a:ln/>
        </p:spPr>
        <p:txBody>
          <a:bodyPr wrap="none" lIns="0" tIns="0" rIns="0" bIns="0" rtlCol="0" anchor="t"/>
          <a:lstStyle/>
          <a:p>
            <a:pPr marL="0" indent="0" algn="l">
              <a:lnSpc>
                <a:spcPts val="2450"/>
              </a:lnSpc>
              <a:buNone/>
            </a:pPr>
            <a:r>
              <a:rPr lang="en-US" sz="1500" dirty="0">
                <a:solidFill>
                  <a:srgbClr val="E0D6DE"/>
                </a:solidFill>
                <a:latin typeface="Noto Sans TC" pitchFamily="34" charset="0"/>
                <a:ea typeface="Noto Sans TC" pitchFamily="34" charset="-122"/>
                <a:cs typeface="Noto Sans TC" pitchFamily="34" charset="-120"/>
              </a:rPr>
              <a:t>Marked by vertical dashed line at Week 16, 2020</a:t>
            </a:r>
            <a:endParaRPr lang="en-US" sz="1500" dirty="0"/>
          </a:p>
        </p:txBody>
      </p:sp>
      <p:sp>
        <p:nvSpPr>
          <p:cNvPr id="16" name="Shape 12"/>
          <p:cNvSpPr/>
          <p:nvPr/>
        </p:nvSpPr>
        <p:spPr>
          <a:xfrm>
            <a:off x="8490823" y="5243155"/>
            <a:ext cx="684848" cy="22860"/>
          </a:xfrm>
          <a:prstGeom prst="roundRect">
            <a:avLst>
              <a:gd name="adj" fmla="val 128408"/>
            </a:avLst>
          </a:prstGeom>
          <a:solidFill>
            <a:srgbClr val="3F3F44"/>
          </a:solidFill>
          <a:ln/>
        </p:spPr>
      </p:sp>
      <p:sp>
        <p:nvSpPr>
          <p:cNvPr id="17" name="Shape 13"/>
          <p:cNvSpPr/>
          <p:nvPr/>
        </p:nvSpPr>
        <p:spPr>
          <a:xfrm>
            <a:off x="8073390" y="5034439"/>
            <a:ext cx="440293" cy="440293"/>
          </a:xfrm>
          <a:prstGeom prst="roundRect">
            <a:avLst>
              <a:gd name="adj" fmla="val 6667"/>
            </a:avLst>
          </a:prstGeom>
          <a:solidFill>
            <a:srgbClr val="26262B"/>
          </a:solidFill>
          <a:ln/>
        </p:spPr>
      </p:sp>
      <p:sp>
        <p:nvSpPr>
          <p:cNvPr id="18" name="Text 14"/>
          <p:cNvSpPr/>
          <p:nvPr/>
        </p:nvSpPr>
        <p:spPr>
          <a:xfrm>
            <a:off x="8202454" y="5107781"/>
            <a:ext cx="182047" cy="293489"/>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3</a:t>
            </a:r>
            <a:endParaRPr lang="en-US" sz="2300" dirty="0"/>
          </a:p>
        </p:txBody>
      </p:sp>
      <p:sp>
        <p:nvSpPr>
          <p:cNvPr id="19" name="Text 15"/>
          <p:cNvSpPr/>
          <p:nvPr/>
        </p:nvSpPr>
        <p:spPr>
          <a:xfrm>
            <a:off x="9369743" y="5009912"/>
            <a:ext cx="2446139" cy="305753"/>
          </a:xfrm>
          <a:prstGeom prst="rect">
            <a:avLst/>
          </a:prstGeom>
          <a:noFill/>
          <a:ln/>
        </p:spPr>
        <p:txBody>
          <a:bodyPr wrap="none" lIns="0" tIns="0" rIns="0" bIns="0" rtlCol="0" anchor="t"/>
          <a:lstStyle/>
          <a:p>
            <a:pPr marL="0" indent="0" algn="l">
              <a:lnSpc>
                <a:spcPts val="2400"/>
              </a:lnSpc>
              <a:buNone/>
            </a:pPr>
            <a:r>
              <a:rPr lang="en-US" sz="1900" dirty="0">
                <a:solidFill>
                  <a:srgbClr val="E0D6DE"/>
                </a:solidFill>
                <a:latin typeface="Sora Medium" pitchFamily="34" charset="0"/>
                <a:ea typeface="Sora Medium" pitchFamily="34" charset="-122"/>
                <a:cs typeface="Sora Medium" pitchFamily="34" charset="-120"/>
              </a:rPr>
              <a:t>Volume surge</a:t>
            </a:r>
            <a:endParaRPr lang="en-US" sz="1900" dirty="0"/>
          </a:p>
        </p:txBody>
      </p:sp>
      <p:sp>
        <p:nvSpPr>
          <p:cNvPr id="20" name="Text 16"/>
          <p:cNvSpPr/>
          <p:nvPr/>
        </p:nvSpPr>
        <p:spPr>
          <a:xfrm>
            <a:off x="9369743" y="5433060"/>
            <a:ext cx="4575810" cy="313134"/>
          </a:xfrm>
          <a:prstGeom prst="rect">
            <a:avLst/>
          </a:prstGeom>
          <a:noFill/>
          <a:ln/>
        </p:spPr>
        <p:txBody>
          <a:bodyPr wrap="none" lIns="0" tIns="0" rIns="0" bIns="0" rtlCol="0" anchor="t"/>
          <a:lstStyle/>
          <a:p>
            <a:pPr marL="0" indent="0" algn="l">
              <a:lnSpc>
                <a:spcPts val="2450"/>
              </a:lnSpc>
              <a:buNone/>
            </a:pPr>
            <a:r>
              <a:rPr lang="en-US" sz="1500" dirty="0">
                <a:solidFill>
                  <a:srgbClr val="E0D6DE"/>
                </a:solidFill>
                <a:latin typeface="Noto Sans TC" pitchFamily="34" charset="0"/>
                <a:ea typeface="Noto Sans TC" pitchFamily="34" charset="-122"/>
                <a:cs typeface="Noto Sans TC" pitchFamily="34" charset="-120"/>
              </a:rPr>
              <a:t>Significant increase post-pandemic onset</a:t>
            </a:r>
            <a:endParaRPr lang="en-US" sz="1500" dirty="0"/>
          </a:p>
        </p:txBody>
      </p:sp>
      <p:sp>
        <p:nvSpPr>
          <p:cNvPr id="21" name="Shape 17"/>
          <p:cNvSpPr/>
          <p:nvPr/>
        </p:nvSpPr>
        <p:spPr>
          <a:xfrm>
            <a:off x="8490823" y="6566297"/>
            <a:ext cx="684848" cy="22860"/>
          </a:xfrm>
          <a:prstGeom prst="roundRect">
            <a:avLst>
              <a:gd name="adj" fmla="val 128408"/>
            </a:avLst>
          </a:prstGeom>
          <a:solidFill>
            <a:srgbClr val="3F3F44"/>
          </a:solidFill>
          <a:ln/>
        </p:spPr>
      </p:sp>
      <p:sp>
        <p:nvSpPr>
          <p:cNvPr id="22" name="Shape 18"/>
          <p:cNvSpPr/>
          <p:nvPr/>
        </p:nvSpPr>
        <p:spPr>
          <a:xfrm>
            <a:off x="8073390" y="6357580"/>
            <a:ext cx="440293" cy="440293"/>
          </a:xfrm>
          <a:prstGeom prst="roundRect">
            <a:avLst>
              <a:gd name="adj" fmla="val 6667"/>
            </a:avLst>
          </a:prstGeom>
          <a:solidFill>
            <a:srgbClr val="26262B"/>
          </a:solidFill>
          <a:ln/>
        </p:spPr>
      </p:sp>
      <p:sp>
        <p:nvSpPr>
          <p:cNvPr id="23" name="Text 19"/>
          <p:cNvSpPr/>
          <p:nvPr/>
        </p:nvSpPr>
        <p:spPr>
          <a:xfrm>
            <a:off x="8197810" y="6430923"/>
            <a:ext cx="191453" cy="293489"/>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4</a:t>
            </a:r>
            <a:endParaRPr lang="en-US" sz="2300" dirty="0"/>
          </a:p>
        </p:txBody>
      </p:sp>
      <p:sp>
        <p:nvSpPr>
          <p:cNvPr id="24" name="Text 20"/>
          <p:cNvSpPr/>
          <p:nvPr/>
        </p:nvSpPr>
        <p:spPr>
          <a:xfrm>
            <a:off x="9369743" y="6333053"/>
            <a:ext cx="2446139" cy="305753"/>
          </a:xfrm>
          <a:prstGeom prst="rect">
            <a:avLst/>
          </a:prstGeom>
          <a:noFill/>
          <a:ln/>
        </p:spPr>
        <p:txBody>
          <a:bodyPr wrap="none" lIns="0" tIns="0" rIns="0" bIns="0" rtlCol="0" anchor="t"/>
          <a:lstStyle/>
          <a:p>
            <a:pPr marL="0" indent="0" algn="l">
              <a:lnSpc>
                <a:spcPts val="2400"/>
              </a:lnSpc>
              <a:buNone/>
            </a:pPr>
            <a:r>
              <a:rPr lang="en-US" sz="1900" dirty="0">
                <a:solidFill>
                  <a:srgbClr val="E0D6DE"/>
                </a:solidFill>
                <a:latin typeface="Sora Medium" pitchFamily="34" charset="0"/>
                <a:ea typeface="Sora Medium" pitchFamily="34" charset="-122"/>
                <a:cs typeface="Sora Medium" pitchFamily="34" charset="-120"/>
              </a:rPr>
              <a:t>2021 decline</a:t>
            </a:r>
            <a:endParaRPr lang="en-US" sz="1900" dirty="0"/>
          </a:p>
        </p:txBody>
      </p:sp>
      <p:sp>
        <p:nvSpPr>
          <p:cNvPr id="25" name="Text 21"/>
          <p:cNvSpPr/>
          <p:nvPr/>
        </p:nvSpPr>
        <p:spPr>
          <a:xfrm>
            <a:off x="9369743" y="6756202"/>
            <a:ext cx="4575810" cy="626269"/>
          </a:xfrm>
          <a:prstGeom prst="rect">
            <a:avLst/>
          </a:prstGeom>
          <a:noFill/>
          <a:ln/>
        </p:spPr>
        <p:txBody>
          <a:bodyPr wrap="square" lIns="0" tIns="0" rIns="0" bIns="0" rtlCol="0" anchor="t"/>
          <a:lstStyle/>
          <a:p>
            <a:pPr marL="0" indent="0" algn="l">
              <a:lnSpc>
                <a:spcPts val="2450"/>
              </a:lnSpc>
              <a:buNone/>
            </a:pPr>
            <a:r>
              <a:rPr lang="en-US" sz="1500" dirty="0">
                <a:solidFill>
                  <a:srgbClr val="E0D6DE"/>
                </a:solidFill>
                <a:latin typeface="Noto Sans TC" pitchFamily="34" charset="0"/>
                <a:ea typeface="Noto Sans TC" pitchFamily="34" charset="-122"/>
                <a:cs typeface="Noto Sans TC" pitchFamily="34" charset="-120"/>
              </a:rPr>
              <a:t>Volume decreased but remained above pre-pandemic levels</a:t>
            </a:r>
            <a:endParaRPr lang="en-US" sz="1500" dirty="0"/>
          </a:p>
        </p:txBody>
      </p:sp>
      <p:sp>
        <p:nvSpPr>
          <p:cNvPr id="26" name="Rectangle 25">
            <a:extLst>
              <a:ext uri="{FF2B5EF4-FFF2-40B4-BE49-F238E27FC236}">
                <a16:creationId xmlns:a16="http://schemas.microsoft.com/office/drawing/2014/main" id="{0C723DB0-8654-8669-DDDE-016A0CFDBC1C}"/>
              </a:ext>
            </a:extLst>
          </p:cNvPr>
          <p:cNvSpPr/>
          <p:nvPr/>
        </p:nvSpPr>
        <p:spPr>
          <a:xfrm>
            <a:off x="12328635" y="7499867"/>
            <a:ext cx="2175641" cy="677917"/>
          </a:xfrm>
          <a:prstGeom prst="rect">
            <a:avLst/>
          </a:prstGeom>
          <a:solidFill>
            <a:srgbClr val="07070C"/>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315200" y="0"/>
            <a:ext cx="7315200" cy="8231148"/>
          </a:xfrm>
          <a:prstGeom prst="rect">
            <a:avLst/>
          </a:prstGeom>
        </p:spPr>
      </p:pic>
      <p:pic>
        <p:nvPicPr>
          <p:cNvPr id="3" name="Image 1" descr="preencoded.png"/>
          <p:cNvPicPr>
            <a:picLocks noChangeAspect="1"/>
          </p:cNvPicPr>
          <p:nvPr/>
        </p:nvPicPr>
        <p:blipFill>
          <a:blip r:embed="rId4"/>
          <a:stretch>
            <a:fillRect/>
          </a:stretch>
        </p:blipFill>
        <p:spPr>
          <a:xfrm>
            <a:off x="7527846" y="2001322"/>
            <a:ext cx="6889790" cy="4228505"/>
          </a:xfrm>
          <a:prstGeom prst="rect">
            <a:avLst/>
          </a:prstGeom>
        </p:spPr>
      </p:pic>
      <p:sp>
        <p:nvSpPr>
          <p:cNvPr id="4" name="Text 0"/>
          <p:cNvSpPr/>
          <p:nvPr/>
        </p:nvSpPr>
        <p:spPr>
          <a:xfrm>
            <a:off x="595551" y="467916"/>
            <a:ext cx="6124099" cy="1595199"/>
          </a:xfrm>
          <a:prstGeom prst="rect">
            <a:avLst/>
          </a:prstGeom>
          <a:noFill/>
          <a:ln/>
        </p:spPr>
        <p:txBody>
          <a:bodyPr wrap="square" lIns="0" tIns="0" rIns="0" bIns="0" rtlCol="0" anchor="t"/>
          <a:lstStyle/>
          <a:p>
            <a:pPr marL="0" indent="0">
              <a:lnSpc>
                <a:spcPts val="4150"/>
              </a:lnSpc>
              <a:buNone/>
            </a:pPr>
            <a:r>
              <a:rPr lang="en-US" sz="3300" dirty="0">
                <a:solidFill>
                  <a:srgbClr val="97B8FF"/>
                </a:solidFill>
                <a:latin typeface="Sora Medium" pitchFamily="34" charset="0"/>
                <a:ea typeface="Sora Medium" pitchFamily="34" charset="-122"/>
                <a:cs typeface="Sora Medium" pitchFamily="34" charset="-120"/>
              </a:rPr>
              <a:t>Weekly Parcel Volumes: Before and During COVID-19</a:t>
            </a:r>
            <a:endParaRPr lang="en-US" sz="3300" dirty="0"/>
          </a:p>
        </p:txBody>
      </p:sp>
      <p:pic>
        <p:nvPicPr>
          <p:cNvPr id="5" name="Image 2" descr="preencoded.png"/>
          <p:cNvPicPr>
            <a:picLocks noChangeAspect="1"/>
          </p:cNvPicPr>
          <p:nvPr/>
        </p:nvPicPr>
        <p:blipFill>
          <a:blip r:embed="rId5"/>
          <a:stretch>
            <a:fillRect/>
          </a:stretch>
        </p:blipFill>
        <p:spPr>
          <a:xfrm>
            <a:off x="595551" y="2318266"/>
            <a:ext cx="850821" cy="1361242"/>
          </a:xfrm>
          <a:prstGeom prst="rect">
            <a:avLst/>
          </a:prstGeom>
        </p:spPr>
      </p:pic>
      <p:sp>
        <p:nvSpPr>
          <p:cNvPr id="6" name="Text 1"/>
          <p:cNvSpPr/>
          <p:nvPr/>
        </p:nvSpPr>
        <p:spPr>
          <a:xfrm>
            <a:off x="1701522" y="2488406"/>
            <a:ext cx="2127052" cy="265867"/>
          </a:xfrm>
          <a:prstGeom prst="rect">
            <a:avLst/>
          </a:prstGeom>
          <a:noFill/>
          <a:ln/>
        </p:spPr>
        <p:txBody>
          <a:bodyPr wrap="none" lIns="0" tIns="0" rIns="0" bIns="0" rtlCol="0" anchor="t"/>
          <a:lstStyle/>
          <a:p>
            <a:pPr marL="0" indent="0" algn="l">
              <a:lnSpc>
                <a:spcPts val="2050"/>
              </a:lnSpc>
              <a:buNone/>
            </a:pPr>
            <a:r>
              <a:rPr lang="en-US" sz="1650" dirty="0">
                <a:solidFill>
                  <a:srgbClr val="E0D6DE"/>
                </a:solidFill>
                <a:latin typeface="Sora Medium" pitchFamily="34" charset="0"/>
                <a:ea typeface="Sora Medium" pitchFamily="34" charset="-122"/>
                <a:cs typeface="Sora Medium" pitchFamily="34" charset="-120"/>
              </a:rPr>
              <a:t>2019 baseline</a:t>
            </a:r>
            <a:endParaRPr lang="en-US" sz="1650" dirty="0"/>
          </a:p>
        </p:txBody>
      </p:sp>
      <p:sp>
        <p:nvSpPr>
          <p:cNvPr id="7" name="Text 2"/>
          <p:cNvSpPr/>
          <p:nvPr/>
        </p:nvSpPr>
        <p:spPr>
          <a:xfrm>
            <a:off x="1701522" y="2856309"/>
            <a:ext cx="5018127" cy="272177"/>
          </a:xfrm>
          <a:prstGeom prst="rect">
            <a:avLst/>
          </a:prstGeom>
          <a:noFill/>
          <a:ln/>
        </p:spPr>
        <p:txBody>
          <a:bodyPr wrap="none" lIns="0" tIns="0" rIns="0" bIns="0" rtlCol="0" anchor="t"/>
          <a:lstStyle/>
          <a:p>
            <a:pPr marL="0" indent="0" algn="l">
              <a:lnSpc>
                <a:spcPts val="2100"/>
              </a:lnSpc>
              <a:buNone/>
            </a:pPr>
            <a:r>
              <a:rPr lang="en-US" sz="1300" dirty="0">
                <a:solidFill>
                  <a:srgbClr val="E0D6DE"/>
                </a:solidFill>
                <a:latin typeface="Noto Sans TC" pitchFamily="34" charset="0"/>
                <a:ea typeface="Noto Sans TC" pitchFamily="34" charset="-122"/>
                <a:cs typeface="Noto Sans TC" pitchFamily="34" charset="-120"/>
              </a:rPr>
              <a:t>Typical seasonal patterns observed</a:t>
            </a:r>
            <a:endParaRPr lang="en-US" sz="1300" dirty="0"/>
          </a:p>
        </p:txBody>
      </p:sp>
      <p:pic>
        <p:nvPicPr>
          <p:cNvPr id="8" name="Image 3" descr="preencoded.png"/>
          <p:cNvPicPr>
            <a:picLocks noChangeAspect="1"/>
          </p:cNvPicPr>
          <p:nvPr/>
        </p:nvPicPr>
        <p:blipFill>
          <a:blip r:embed="rId6"/>
          <a:stretch>
            <a:fillRect/>
          </a:stretch>
        </p:blipFill>
        <p:spPr>
          <a:xfrm>
            <a:off x="595551" y="3679508"/>
            <a:ext cx="850821" cy="1361242"/>
          </a:xfrm>
          <a:prstGeom prst="rect">
            <a:avLst/>
          </a:prstGeom>
        </p:spPr>
      </p:pic>
      <p:sp>
        <p:nvSpPr>
          <p:cNvPr id="9" name="Text 3"/>
          <p:cNvSpPr/>
          <p:nvPr/>
        </p:nvSpPr>
        <p:spPr>
          <a:xfrm>
            <a:off x="1701522" y="3849648"/>
            <a:ext cx="2387441" cy="265867"/>
          </a:xfrm>
          <a:prstGeom prst="rect">
            <a:avLst/>
          </a:prstGeom>
          <a:noFill/>
          <a:ln/>
        </p:spPr>
        <p:txBody>
          <a:bodyPr wrap="none" lIns="0" tIns="0" rIns="0" bIns="0" rtlCol="0" anchor="t"/>
          <a:lstStyle/>
          <a:p>
            <a:pPr marL="0" indent="0" algn="l">
              <a:lnSpc>
                <a:spcPts val="2050"/>
              </a:lnSpc>
              <a:buNone/>
            </a:pPr>
            <a:r>
              <a:rPr lang="en-US" sz="1650" dirty="0">
                <a:solidFill>
                  <a:srgbClr val="E0D6DE"/>
                </a:solidFill>
                <a:latin typeface="Sora Medium" pitchFamily="34" charset="0"/>
                <a:ea typeface="Sora Medium" pitchFamily="34" charset="-122"/>
                <a:cs typeface="Sora Medium" pitchFamily="34" charset="-120"/>
              </a:rPr>
              <a:t>2020 pandemic onset</a:t>
            </a:r>
            <a:endParaRPr lang="en-US" sz="1650" dirty="0"/>
          </a:p>
        </p:txBody>
      </p:sp>
      <p:sp>
        <p:nvSpPr>
          <p:cNvPr id="10" name="Text 4"/>
          <p:cNvSpPr/>
          <p:nvPr/>
        </p:nvSpPr>
        <p:spPr>
          <a:xfrm>
            <a:off x="1701522" y="4217551"/>
            <a:ext cx="5018127" cy="272177"/>
          </a:xfrm>
          <a:prstGeom prst="rect">
            <a:avLst/>
          </a:prstGeom>
          <a:noFill/>
          <a:ln/>
        </p:spPr>
        <p:txBody>
          <a:bodyPr wrap="none" lIns="0" tIns="0" rIns="0" bIns="0" rtlCol="0" anchor="t"/>
          <a:lstStyle/>
          <a:p>
            <a:pPr marL="0" indent="0" algn="l">
              <a:lnSpc>
                <a:spcPts val="2100"/>
              </a:lnSpc>
              <a:buNone/>
            </a:pPr>
            <a:r>
              <a:rPr lang="en-US" sz="1300" dirty="0">
                <a:solidFill>
                  <a:srgbClr val="E0D6DE"/>
                </a:solidFill>
                <a:latin typeface="Noto Sans TC" pitchFamily="34" charset="0"/>
                <a:ea typeface="Noto Sans TC" pitchFamily="34" charset="-122"/>
                <a:cs typeface="Noto Sans TC" pitchFamily="34" charset="-120"/>
              </a:rPr>
              <a:t>Sharp increase around Week 16</a:t>
            </a:r>
            <a:endParaRPr lang="en-US" sz="1300" dirty="0"/>
          </a:p>
        </p:txBody>
      </p:sp>
      <p:pic>
        <p:nvPicPr>
          <p:cNvPr id="11" name="Image 4" descr="preencoded.png"/>
          <p:cNvPicPr>
            <a:picLocks noChangeAspect="1"/>
          </p:cNvPicPr>
          <p:nvPr/>
        </p:nvPicPr>
        <p:blipFill>
          <a:blip r:embed="rId7"/>
          <a:stretch>
            <a:fillRect/>
          </a:stretch>
        </p:blipFill>
        <p:spPr>
          <a:xfrm>
            <a:off x="595551" y="5040749"/>
            <a:ext cx="850821" cy="1361242"/>
          </a:xfrm>
          <a:prstGeom prst="rect">
            <a:avLst/>
          </a:prstGeom>
        </p:spPr>
      </p:pic>
      <p:sp>
        <p:nvSpPr>
          <p:cNvPr id="12" name="Text 5"/>
          <p:cNvSpPr/>
          <p:nvPr/>
        </p:nvSpPr>
        <p:spPr>
          <a:xfrm>
            <a:off x="1701522" y="5210889"/>
            <a:ext cx="2714268" cy="265867"/>
          </a:xfrm>
          <a:prstGeom prst="rect">
            <a:avLst/>
          </a:prstGeom>
          <a:noFill/>
          <a:ln/>
        </p:spPr>
        <p:txBody>
          <a:bodyPr wrap="none" lIns="0" tIns="0" rIns="0" bIns="0" rtlCol="0" anchor="t"/>
          <a:lstStyle/>
          <a:p>
            <a:pPr marL="0" indent="0" algn="l">
              <a:lnSpc>
                <a:spcPts val="2050"/>
              </a:lnSpc>
              <a:buNone/>
            </a:pPr>
            <a:r>
              <a:rPr lang="en-US" sz="1650" dirty="0">
                <a:solidFill>
                  <a:srgbClr val="E0D6DE"/>
                </a:solidFill>
                <a:latin typeface="Sora Medium" pitchFamily="34" charset="0"/>
                <a:ea typeface="Sora Medium" pitchFamily="34" charset="-122"/>
                <a:cs typeface="Sora Medium" pitchFamily="34" charset="-120"/>
              </a:rPr>
              <a:t>Peak volume comparison</a:t>
            </a:r>
            <a:endParaRPr lang="en-US" sz="1650" dirty="0"/>
          </a:p>
        </p:txBody>
      </p:sp>
      <p:sp>
        <p:nvSpPr>
          <p:cNvPr id="13" name="Text 6"/>
          <p:cNvSpPr/>
          <p:nvPr/>
        </p:nvSpPr>
        <p:spPr>
          <a:xfrm>
            <a:off x="1701522" y="5578792"/>
            <a:ext cx="5018127" cy="272177"/>
          </a:xfrm>
          <a:prstGeom prst="rect">
            <a:avLst/>
          </a:prstGeom>
          <a:noFill/>
          <a:ln/>
        </p:spPr>
        <p:txBody>
          <a:bodyPr wrap="none" lIns="0" tIns="0" rIns="0" bIns="0" rtlCol="0" anchor="t"/>
          <a:lstStyle/>
          <a:p>
            <a:pPr marL="0" indent="0" algn="l">
              <a:lnSpc>
                <a:spcPts val="2100"/>
              </a:lnSpc>
              <a:buNone/>
            </a:pPr>
            <a:r>
              <a:rPr lang="en-US" sz="1300" dirty="0">
                <a:solidFill>
                  <a:srgbClr val="E0D6DE"/>
                </a:solidFill>
                <a:latin typeface="Noto Sans TC" pitchFamily="34" charset="0"/>
                <a:ea typeface="Noto Sans TC" pitchFamily="34" charset="-122"/>
                <a:cs typeface="Noto Sans TC" pitchFamily="34" charset="-120"/>
              </a:rPr>
              <a:t>2020 peak significantly higher than 2019</a:t>
            </a:r>
            <a:endParaRPr lang="en-US" sz="1300" dirty="0"/>
          </a:p>
        </p:txBody>
      </p:sp>
      <p:pic>
        <p:nvPicPr>
          <p:cNvPr id="14" name="Image 5" descr="preencoded.png"/>
          <p:cNvPicPr>
            <a:picLocks noChangeAspect="1"/>
          </p:cNvPicPr>
          <p:nvPr/>
        </p:nvPicPr>
        <p:blipFill>
          <a:blip r:embed="rId8"/>
          <a:stretch>
            <a:fillRect/>
          </a:stretch>
        </p:blipFill>
        <p:spPr>
          <a:xfrm>
            <a:off x="595551" y="6401991"/>
            <a:ext cx="850821" cy="1361242"/>
          </a:xfrm>
          <a:prstGeom prst="rect">
            <a:avLst/>
          </a:prstGeom>
        </p:spPr>
      </p:pic>
      <p:sp>
        <p:nvSpPr>
          <p:cNvPr id="15" name="Text 7"/>
          <p:cNvSpPr/>
          <p:nvPr/>
        </p:nvSpPr>
        <p:spPr>
          <a:xfrm>
            <a:off x="1701522" y="6572131"/>
            <a:ext cx="2127052" cy="265867"/>
          </a:xfrm>
          <a:prstGeom prst="rect">
            <a:avLst/>
          </a:prstGeom>
          <a:noFill/>
          <a:ln/>
        </p:spPr>
        <p:txBody>
          <a:bodyPr wrap="none" lIns="0" tIns="0" rIns="0" bIns="0" rtlCol="0" anchor="t"/>
          <a:lstStyle/>
          <a:p>
            <a:pPr marL="0" indent="0" algn="l">
              <a:lnSpc>
                <a:spcPts val="2050"/>
              </a:lnSpc>
              <a:buNone/>
            </a:pPr>
            <a:r>
              <a:rPr lang="en-US" sz="1650" dirty="0">
                <a:solidFill>
                  <a:srgbClr val="E0D6DE"/>
                </a:solidFill>
                <a:latin typeface="Sora Medium" pitchFamily="34" charset="0"/>
                <a:ea typeface="Sora Medium" pitchFamily="34" charset="-122"/>
                <a:cs typeface="Sora Medium" pitchFamily="34" charset="-120"/>
              </a:rPr>
              <a:t>Sustained growth</a:t>
            </a:r>
            <a:endParaRPr lang="en-US" sz="1650" dirty="0"/>
          </a:p>
        </p:txBody>
      </p:sp>
      <p:sp>
        <p:nvSpPr>
          <p:cNvPr id="16" name="Text 8"/>
          <p:cNvSpPr/>
          <p:nvPr/>
        </p:nvSpPr>
        <p:spPr>
          <a:xfrm>
            <a:off x="1701522" y="6940034"/>
            <a:ext cx="5018127" cy="272177"/>
          </a:xfrm>
          <a:prstGeom prst="rect">
            <a:avLst/>
          </a:prstGeom>
          <a:noFill/>
          <a:ln/>
        </p:spPr>
        <p:txBody>
          <a:bodyPr wrap="none" lIns="0" tIns="0" rIns="0" bIns="0" rtlCol="0" anchor="t"/>
          <a:lstStyle/>
          <a:p>
            <a:pPr marL="0" indent="0" algn="l">
              <a:lnSpc>
                <a:spcPts val="2100"/>
              </a:lnSpc>
              <a:buNone/>
            </a:pPr>
            <a:r>
              <a:rPr lang="en-US" sz="1300" dirty="0">
                <a:solidFill>
                  <a:srgbClr val="E0D6DE"/>
                </a:solidFill>
                <a:latin typeface="Noto Sans TC" pitchFamily="34" charset="0"/>
                <a:ea typeface="Noto Sans TC" pitchFamily="34" charset="-122"/>
                <a:cs typeface="Noto Sans TC" pitchFamily="34" charset="-120"/>
              </a:rPr>
              <a:t>2020 volumes consistently above 2019 levels post-onset</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44260" y="343244"/>
            <a:ext cx="8765977" cy="664488"/>
          </a:xfrm>
          <a:prstGeom prst="rect">
            <a:avLst/>
          </a:prstGeom>
          <a:noFill/>
          <a:ln/>
        </p:spPr>
        <p:txBody>
          <a:bodyPr wrap="none" lIns="0" tIns="0" rIns="0" bIns="0" rtlCol="0" anchor="t"/>
          <a:lstStyle/>
          <a:p>
            <a:pPr marL="0" indent="0">
              <a:lnSpc>
                <a:spcPts val="5200"/>
              </a:lnSpc>
              <a:buNone/>
            </a:pPr>
            <a:r>
              <a:rPr lang="en-US" sz="4150" dirty="0">
                <a:solidFill>
                  <a:srgbClr val="97B8FF"/>
                </a:solidFill>
                <a:latin typeface="Sora Medium" pitchFamily="34" charset="0"/>
                <a:ea typeface="Sora Medium" pitchFamily="34" charset="-122"/>
                <a:cs typeface="Sora Medium" pitchFamily="34" charset="-120"/>
              </a:rPr>
              <a:t>Customer Category Distribution</a:t>
            </a:r>
            <a:endParaRPr lang="en-US" sz="4150" dirty="0"/>
          </a:p>
        </p:txBody>
      </p:sp>
      <p:pic>
        <p:nvPicPr>
          <p:cNvPr id="3" name="Image 0" descr="preencoded.png"/>
          <p:cNvPicPr>
            <a:picLocks noChangeAspect="1"/>
          </p:cNvPicPr>
          <p:nvPr/>
        </p:nvPicPr>
        <p:blipFill>
          <a:blip r:embed="rId3"/>
          <a:stretch>
            <a:fillRect/>
          </a:stretch>
        </p:blipFill>
        <p:spPr>
          <a:xfrm>
            <a:off x="758707" y="1146641"/>
            <a:ext cx="6321254" cy="4225831"/>
          </a:xfrm>
          <a:prstGeom prst="rect">
            <a:avLst/>
          </a:prstGeom>
        </p:spPr>
      </p:pic>
      <p:sp>
        <p:nvSpPr>
          <p:cNvPr id="4" name="Shape 1"/>
          <p:cNvSpPr/>
          <p:nvPr/>
        </p:nvSpPr>
        <p:spPr>
          <a:xfrm>
            <a:off x="758707" y="5511382"/>
            <a:ext cx="4238863" cy="1225272"/>
          </a:xfrm>
          <a:prstGeom prst="roundRect">
            <a:avLst>
              <a:gd name="adj" fmla="val 2603"/>
            </a:avLst>
          </a:prstGeom>
          <a:solidFill>
            <a:srgbClr val="26262B"/>
          </a:solidFill>
          <a:ln/>
        </p:spPr>
      </p:sp>
      <p:sp>
        <p:nvSpPr>
          <p:cNvPr id="5" name="Text 2"/>
          <p:cNvSpPr/>
          <p:nvPr/>
        </p:nvSpPr>
        <p:spPr>
          <a:xfrm>
            <a:off x="971352" y="5724028"/>
            <a:ext cx="2658070" cy="332303"/>
          </a:xfrm>
          <a:prstGeom prst="rect">
            <a:avLst/>
          </a:prstGeom>
          <a:noFill/>
          <a:ln/>
        </p:spPr>
        <p:txBody>
          <a:bodyPr wrap="none" lIns="0" tIns="0" rIns="0" bIns="0" rtlCol="0" anchor="t"/>
          <a:lstStyle/>
          <a:p>
            <a:pPr>
              <a:lnSpc>
                <a:spcPts val="2600"/>
              </a:lnSpc>
            </a:pPr>
            <a:r>
              <a:rPr lang="en-US" sz="2050" dirty="0">
                <a:solidFill>
                  <a:srgbClr val="E0D6DE"/>
                </a:solidFill>
                <a:latin typeface="Sora Medium" pitchFamily="34" charset="0"/>
                <a:ea typeface="Sora Medium" pitchFamily="34" charset="-122"/>
                <a:cs typeface="Sora Medium" pitchFamily="34" charset="-120"/>
              </a:rPr>
              <a:t>Moderately Growing</a:t>
            </a:r>
            <a:endParaRPr lang="en-US" sz="2050" dirty="0"/>
          </a:p>
          <a:p>
            <a:pPr marL="0" indent="0">
              <a:lnSpc>
                <a:spcPts val="2600"/>
              </a:lnSpc>
              <a:buNone/>
            </a:pPr>
            <a:endParaRPr lang="en-US" sz="2050" dirty="0"/>
          </a:p>
        </p:txBody>
      </p:sp>
      <p:sp>
        <p:nvSpPr>
          <p:cNvPr id="6" name="Text 3"/>
          <p:cNvSpPr/>
          <p:nvPr/>
        </p:nvSpPr>
        <p:spPr>
          <a:xfrm>
            <a:off x="971352" y="6183847"/>
            <a:ext cx="3813572" cy="340162"/>
          </a:xfrm>
          <a:prstGeom prst="rect">
            <a:avLst/>
          </a:prstGeom>
          <a:noFill/>
          <a:ln/>
        </p:spPr>
        <p:txBody>
          <a:bodyPr wrap="none" lIns="0" tIns="0" rIns="0" bIns="0" rtlCol="0" anchor="t"/>
          <a:lstStyle/>
          <a:p>
            <a:pPr marL="0" indent="0">
              <a:lnSpc>
                <a:spcPts val="2650"/>
              </a:lnSpc>
              <a:buNone/>
            </a:pPr>
            <a:r>
              <a:rPr lang="en-US" sz="1650" dirty="0">
                <a:solidFill>
                  <a:srgbClr val="E0D6DE"/>
                </a:solidFill>
                <a:latin typeface="Noto Sans TC" pitchFamily="34" charset="0"/>
                <a:ea typeface="Noto Sans TC" pitchFamily="34" charset="-122"/>
                <a:cs typeface="Noto Sans TC" pitchFamily="34" charset="-120"/>
              </a:rPr>
              <a:t>0.9% of market</a:t>
            </a:r>
            <a:endParaRPr lang="en-US" sz="1650" dirty="0"/>
          </a:p>
        </p:txBody>
      </p:sp>
      <p:sp>
        <p:nvSpPr>
          <p:cNvPr id="7" name="Shape 4"/>
          <p:cNvSpPr/>
          <p:nvPr/>
        </p:nvSpPr>
        <p:spPr>
          <a:xfrm>
            <a:off x="5210215" y="5511382"/>
            <a:ext cx="4238863" cy="1225272"/>
          </a:xfrm>
          <a:prstGeom prst="roundRect">
            <a:avLst>
              <a:gd name="adj" fmla="val 2603"/>
            </a:avLst>
          </a:prstGeom>
          <a:solidFill>
            <a:srgbClr val="26262B"/>
          </a:solidFill>
          <a:ln/>
        </p:spPr>
      </p:sp>
      <p:sp>
        <p:nvSpPr>
          <p:cNvPr id="8" name="Text 5"/>
          <p:cNvSpPr/>
          <p:nvPr/>
        </p:nvSpPr>
        <p:spPr>
          <a:xfrm>
            <a:off x="5422861" y="5724028"/>
            <a:ext cx="2658070" cy="332303"/>
          </a:xfrm>
          <a:prstGeom prst="rect">
            <a:avLst/>
          </a:prstGeom>
          <a:noFill/>
          <a:ln/>
        </p:spPr>
        <p:txBody>
          <a:bodyPr wrap="none" lIns="0" tIns="0" rIns="0" bIns="0" rtlCol="0" anchor="t"/>
          <a:lstStyle/>
          <a:p>
            <a:pPr marL="0" indent="0">
              <a:lnSpc>
                <a:spcPts val="2600"/>
              </a:lnSpc>
              <a:buNone/>
            </a:pPr>
            <a:r>
              <a:rPr lang="en-US" sz="2050" dirty="0">
                <a:solidFill>
                  <a:srgbClr val="E0D6DE"/>
                </a:solidFill>
                <a:latin typeface="Sora Medium" pitchFamily="34" charset="0"/>
                <a:ea typeface="Sora Medium" pitchFamily="34" charset="-122"/>
                <a:cs typeface="Sora Medium" pitchFamily="34" charset="-120"/>
              </a:rPr>
              <a:t>Declining</a:t>
            </a:r>
            <a:endParaRPr lang="en-US" sz="2050" dirty="0"/>
          </a:p>
        </p:txBody>
      </p:sp>
      <p:sp>
        <p:nvSpPr>
          <p:cNvPr id="9" name="Text 6"/>
          <p:cNvSpPr/>
          <p:nvPr/>
        </p:nvSpPr>
        <p:spPr>
          <a:xfrm>
            <a:off x="5422861" y="6183847"/>
            <a:ext cx="3813572" cy="340162"/>
          </a:xfrm>
          <a:prstGeom prst="rect">
            <a:avLst/>
          </a:prstGeom>
          <a:noFill/>
          <a:ln/>
        </p:spPr>
        <p:txBody>
          <a:bodyPr wrap="none" lIns="0" tIns="0" rIns="0" bIns="0" rtlCol="0" anchor="t"/>
          <a:lstStyle/>
          <a:p>
            <a:pPr marL="0" indent="0">
              <a:lnSpc>
                <a:spcPts val="2650"/>
              </a:lnSpc>
              <a:buNone/>
            </a:pPr>
            <a:r>
              <a:rPr lang="en-US" sz="1650" dirty="0">
                <a:solidFill>
                  <a:srgbClr val="E0D6DE"/>
                </a:solidFill>
                <a:latin typeface="Noto Sans TC" pitchFamily="34" charset="0"/>
                <a:ea typeface="Noto Sans TC" pitchFamily="34" charset="-122"/>
                <a:cs typeface="Noto Sans TC" pitchFamily="34" charset="-120"/>
              </a:rPr>
              <a:t>11.8% of market</a:t>
            </a:r>
            <a:endParaRPr lang="en-US" sz="1650" dirty="0"/>
          </a:p>
        </p:txBody>
      </p:sp>
      <p:sp>
        <p:nvSpPr>
          <p:cNvPr id="10" name="Shape 7"/>
          <p:cNvSpPr/>
          <p:nvPr/>
        </p:nvSpPr>
        <p:spPr>
          <a:xfrm>
            <a:off x="9661724" y="5511382"/>
            <a:ext cx="4209970" cy="1225272"/>
          </a:xfrm>
          <a:prstGeom prst="roundRect">
            <a:avLst>
              <a:gd name="adj" fmla="val 2603"/>
            </a:avLst>
          </a:prstGeom>
          <a:solidFill>
            <a:srgbClr val="26262B"/>
          </a:solidFill>
          <a:ln/>
        </p:spPr>
      </p:sp>
      <p:sp>
        <p:nvSpPr>
          <p:cNvPr id="11" name="Text 8"/>
          <p:cNvSpPr/>
          <p:nvPr/>
        </p:nvSpPr>
        <p:spPr>
          <a:xfrm>
            <a:off x="9874369" y="5724028"/>
            <a:ext cx="2658070" cy="332303"/>
          </a:xfrm>
          <a:prstGeom prst="rect">
            <a:avLst/>
          </a:prstGeom>
          <a:noFill/>
          <a:ln/>
        </p:spPr>
        <p:txBody>
          <a:bodyPr wrap="none" lIns="0" tIns="0" rIns="0" bIns="0" rtlCol="0" anchor="t"/>
          <a:lstStyle/>
          <a:p>
            <a:pPr marL="0" indent="0">
              <a:lnSpc>
                <a:spcPts val="2600"/>
              </a:lnSpc>
              <a:buNone/>
            </a:pPr>
            <a:r>
              <a:rPr lang="en-US" sz="2050" dirty="0">
                <a:solidFill>
                  <a:srgbClr val="E0D6DE"/>
                </a:solidFill>
                <a:latin typeface="Sora Medium" pitchFamily="34" charset="0"/>
                <a:ea typeface="Sora Medium" pitchFamily="34" charset="-122"/>
                <a:cs typeface="Sora Medium" pitchFamily="34" charset="-120"/>
              </a:rPr>
              <a:t>New Customers</a:t>
            </a:r>
            <a:endParaRPr lang="en-US" sz="2050" dirty="0"/>
          </a:p>
        </p:txBody>
      </p:sp>
      <p:sp>
        <p:nvSpPr>
          <p:cNvPr id="12" name="Text 9"/>
          <p:cNvSpPr/>
          <p:nvPr/>
        </p:nvSpPr>
        <p:spPr>
          <a:xfrm>
            <a:off x="9874369" y="6183847"/>
            <a:ext cx="3813572" cy="340162"/>
          </a:xfrm>
          <a:prstGeom prst="rect">
            <a:avLst/>
          </a:prstGeom>
          <a:noFill/>
          <a:ln/>
        </p:spPr>
        <p:txBody>
          <a:bodyPr wrap="none" lIns="0" tIns="0" rIns="0" bIns="0" rtlCol="0" anchor="t"/>
          <a:lstStyle/>
          <a:p>
            <a:pPr marL="0" indent="0">
              <a:lnSpc>
                <a:spcPts val="2650"/>
              </a:lnSpc>
              <a:buNone/>
            </a:pPr>
            <a:r>
              <a:rPr lang="en-US" sz="1650" dirty="0">
                <a:solidFill>
                  <a:srgbClr val="E0D6DE"/>
                </a:solidFill>
                <a:latin typeface="Noto Sans TC" pitchFamily="34" charset="0"/>
                <a:ea typeface="Noto Sans TC" pitchFamily="34" charset="-122"/>
                <a:cs typeface="Noto Sans TC" pitchFamily="34" charset="-120"/>
              </a:rPr>
              <a:t>1.9% of market</a:t>
            </a:r>
            <a:endParaRPr lang="en-US" sz="1650" dirty="0"/>
          </a:p>
        </p:txBody>
      </p:sp>
      <p:sp>
        <p:nvSpPr>
          <p:cNvPr id="13" name="Shape 10"/>
          <p:cNvSpPr/>
          <p:nvPr/>
        </p:nvSpPr>
        <p:spPr>
          <a:xfrm>
            <a:off x="744260" y="6890886"/>
            <a:ext cx="13127434" cy="1225272"/>
          </a:xfrm>
          <a:prstGeom prst="roundRect">
            <a:avLst>
              <a:gd name="adj" fmla="val 2603"/>
            </a:avLst>
          </a:prstGeom>
          <a:solidFill>
            <a:srgbClr val="26262B"/>
          </a:solidFill>
          <a:ln/>
        </p:spPr>
        <p:txBody>
          <a:bodyPr/>
          <a:lstStyle/>
          <a:p>
            <a:endParaRPr lang="en-IN"/>
          </a:p>
        </p:txBody>
      </p:sp>
      <p:sp>
        <p:nvSpPr>
          <p:cNvPr id="14" name="Text 11"/>
          <p:cNvSpPr/>
          <p:nvPr/>
        </p:nvSpPr>
        <p:spPr>
          <a:xfrm>
            <a:off x="956905" y="7103532"/>
            <a:ext cx="2778204" cy="332303"/>
          </a:xfrm>
          <a:prstGeom prst="rect">
            <a:avLst/>
          </a:prstGeom>
          <a:noFill/>
          <a:ln/>
        </p:spPr>
        <p:txBody>
          <a:bodyPr wrap="none" lIns="0" tIns="0" rIns="0" bIns="0" rtlCol="0" anchor="t"/>
          <a:lstStyle/>
          <a:p>
            <a:pPr marL="0" indent="0">
              <a:lnSpc>
                <a:spcPts val="2600"/>
              </a:lnSpc>
              <a:buNone/>
            </a:pPr>
            <a:r>
              <a:rPr lang="en-US" sz="2050" dirty="0">
                <a:solidFill>
                  <a:srgbClr val="E0D6DE"/>
                </a:solidFill>
                <a:latin typeface="Sora Medium" pitchFamily="34" charset="0"/>
                <a:ea typeface="Sora Medium" pitchFamily="34" charset="-122"/>
                <a:cs typeface="Sora Medium" pitchFamily="34" charset="-120"/>
              </a:rPr>
              <a:t>High Growth</a:t>
            </a:r>
            <a:endParaRPr lang="en-US" sz="2050" dirty="0"/>
          </a:p>
        </p:txBody>
      </p:sp>
      <p:sp>
        <p:nvSpPr>
          <p:cNvPr id="15" name="Text 12"/>
          <p:cNvSpPr/>
          <p:nvPr/>
        </p:nvSpPr>
        <p:spPr>
          <a:xfrm>
            <a:off x="956905" y="7563351"/>
            <a:ext cx="12716589" cy="340162"/>
          </a:xfrm>
          <a:prstGeom prst="rect">
            <a:avLst/>
          </a:prstGeom>
          <a:noFill/>
          <a:ln/>
        </p:spPr>
        <p:txBody>
          <a:bodyPr wrap="none" lIns="0" tIns="0" rIns="0" bIns="0" rtlCol="0" anchor="t"/>
          <a:lstStyle/>
          <a:p>
            <a:pPr marL="0" indent="0">
              <a:lnSpc>
                <a:spcPts val="2650"/>
              </a:lnSpc>
              <a:buNone/>
            </a:pPr>
            <a:r>
              <a:rPr lang="en-US" sz="1650" dirty="0">
                <a:solidFill>
                  <a:srgbClr val="E0D6DE"/>
                </a:solidFill>
                <a:latin typeface="Noto Sans TC" pitchFamily="34" charset="0"/>
                <a:ea typeface="Noto Sans TC" pitchFamily="34" charset="-122"/>
                <a:cs typeface="Noto Sans TC" pitchFamily="34" charset="-120"/>
              </a:rPr>
              <a:t>85.3% of market</a:t>
            </a:r>
            <a:endParaRPr lang="en-US" sz="1650" dirty="0"/>
          </a:p>
        </p:txBody>
      </p:sp>
      <p:sp>
        <p:nvSpPr>
          <p:cNvPr id="16" name="Rectangle 15">
            <a:extLst>
              <a:ext uri="{FF2B5EF4-FFF2-40B4-BE49-F238E27FC236}">
                <a16:creationId xmlns:a16="http://schemas.microsoft.com/office/drawing/2014/main" id="{F27696B8-E2DD-974C-23CD-13E77898FF1C}"/>
              </a:ext>
            </a:extLst>
          </p:cNvPr>
          <p:cNvSpPr/>
          <p:nvPr/>
        </p:nvSpPr>
        <p:spPr>
          <a:xfrm>
            <a:off x="13871694" y="6898123"/>
            <a:ext cx="758706" cy="1218035"/>
          </a:xfrm>
          <a:prstGeom prst="rect">
            <a:avLst/>
          </a:prstGeom>
          <a:solidFill>
            <a:srgbClr val="07070C"/>
          </a:solidFill>
          <a:ln>
            <a:solidFill>
              <a:schemeClr val="tx1"/>
            </a:solidFill>
          </a:ln>
          <a:effectLst>
            <a:innerShdw blurRad="63500" dist="50800" dir="54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0D54F6A5-447E-FB96-D494-1B76E50BFDDC}"/>
              </a:ext>
            </a:extLst>
          </p:cNvPr>
          <p:cNvSpPr/>
          <p:nvPr/>
        </p:nvSpPr>
        <p:spPr>
          <a:xfrm>
            <a:off x="0" y="0"/>
            <a:ext cx="5930504" cy="8229600"/>
          </a:xfrm>
          <a:prstGeom prst="rect">
            <a:avLst/>
          </a:prstGeom>
          <a:solidFill>
            <a:schemeClr val="bg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pic>
        <p:nvPicPr>
          <p:cNvPr id="3" name="Image 1" descr="preencoded.png"/>
          <p:cNvPicPr>
            <a:picLocks noChangeAspect="1"/>
          </p:cNvPicPr>
          <p:nvPr/>
        </p:nvPicPr>
        <p:blipFill>
          <a:blip r:embed="rId3"/>
          <a:stretch>
            <a:fillRect/>
          </a:stretch>
        </p:blipFill>
        <p:spPr>
          <a:xfrm>
            <a:off x="185686" y="2196226"/>
            <a:ext cx="5631789" cy="4491174"/>
          </a:xfrm>
          <a:prstGeom prst="rect">
            <a:avLst/>
          </a:prstGeom>
        </p:spPr>
      </p:pic>
      <p:sp>
        <p:nvSpPr>
          <p:cNvPr id="4" name="Text 0"/>
          <p:cNvSpPr/>
          <p:nvPr/>
        </p:nvSpPr>
        <p:spPr>
          <a:xfrm>
            <a:off x="6263640" y="610672"/>
            <a:ext cx="7589520" cy="1387793"/>
          </a:xfrm>
          <a:prstGeom prst="rect">
            <a:avLst/>
          </a:prstGeom>
          <a:noFill/>
          <a:ln/>
        </p:spPr>
        <p:txBody>
          <a:bodyPr wrap="square" lIns="0" tIns="0" rIns="0" bIns="0" rtlCol="0" anchor="t"/>
          <a:lstStyle/>
          <a:p>
            <a:pPr marL="0" indent="0">
              <a:lnSpc>
                <a:spcPts val="5450"/>
              </a:lnSpc>
              <a:buNone/>
            </a:pPr>
            <a:r>
              <a:rPr lang="en-US" sz="4350" dirty="0">
                <a:solidFill>
                  <a:srgbClr val="97B8FF"/>
                </a:solidFill>
                <a:latin typeface="Sora Medium" pitchFamily="34" charset="0"/>
                <a:ea typeface="Sora Medium" pitchFamily="34" charset="-122"/>
                <a:cs typeface="Sora Medium" pitchFamily="34" charset="-120"/>
              </a:rPr>
              <a:t>Customer Growth Rate Distribution</a:t>
            </a:r>
            <a:endParaRPr lang="en-US" sz="4350" dirty="0"/>
          </a:p>
        </p:txBody>
      </p:sp>
      <p:sp>
        <p:nvSpPr>
          <p:cNvPr id="5" name="Text 1"/>
          <p:cNvSpPr/>
          <p:nvPr/>
        </p:nvSpPr>
        <p:spPr>
          <a:xfrm>
            <a:off x="6263640" y="2442567"/>
            <a:ext cx="3628192" cy="732830"/>
          </a:xfrm>
          <a:prstGeom prst="rect">
            <a:avLst/>
          </a:prstGeom>
          <a:noFill/>
          <a:ln/>
        </p:spPr>
        <p:txBody>
          <a:bodyPr wrap="none" lIns="0" tIns="0" rIns="0" bIns="0" rtlCol="0" anchor="t"/>
          <a:lstStyle/>
          <a:p>
            <a:pPr marL="0" indent="0" algn="ctr">
              <a:lnSpc>
                <a:spcPts val="5750"/>
              </a:lnSpc>
              <a:buNone/>
            </a:pPr>
            <a:r>
              <a:rPr lang="en-US" sz="5750" dirty="0">
                <a:solidFill>
                  <a:srgbClr val="E0D6DE"/>
                </a:solidFill>
                <a:latin typeface="Sora Medium" pitchFamily="34" charset="0"/>
                <a:ea typeface="Sora Medium" pitchFamily="34" charset="-122"/>
                <a:cs typeface="Sora Medium" pitchFamily="34" charset="-120"/>
              </a:rPr>
              <a:t>85.3%</a:t>
            </a:r>
            <a:endParaRPr lang="en-US" sz="5750" dirty="0"/>
          </a:p>
        </p:txBody>
      </p:sp>
      <p:sp>
        <p:nvSpPr>
          <p:cNvPr id="6" name="Text 2"/>
          <p:cNvSpPr/>
          <p:nvPr/>
        </p:nvSpPr>
        <p:spPr>
          <a:xfrm>
            <a:off x="6689646" y="3452932"/>
            <a:ext cx="2776180" cy="347067"/>
          </a:xfrm>
          <a:prstGeom prst="rect">
            <a:avLst/>
          </a:prstGeom>
          <a:noFill/>
          <a:ln/>
        </p:spPr>
        <p:txBody>
          <a:bodyPr wrap="none" lIns="0" tIns="0" rIns="0" bIns="0" rtlCol="0" anchor="t"/>
          <a:lstStyle/>
          <a:p>
            <a:pPr marL="0" indent="0" algn="ctr">
              <a:lnSpc>
                <a:spcPts val="2700"/>
              </a:lnSpc>
              <a:buNone/>
            </a:pPr>
            <a:r>
              <a:rPr lang="en-US" sz="2150" dirty="0">
                <a:solidFill>
                  <a:srgbClr val="E0D6DE"/>
                </a:solidFill>
                <a:latin typeface="Sora Medium" pitchFamily="34" charset="0"/>
                <a:ea typeface="Sora Medium" pitchFamily="34" charset="-122"/>
                <a:cs typeface="Sora Medium" pitchFamily="34" charset="-120"/>
              </a:rPr>
              <a:t>High Growth</a:t>
            </a:r>
            <a:endParaRPr lang="en-US" sz="2150" dirty="0"/>
          </a:p>
        </p:txBody>
      </p:sp>
      <p:sp>
        <p:nvSpPr>
          <p:cNvPr id="7" name="Text 3"/>
          <p:cNvSpPr/>
          <p:nvPr/>
        </p:nvSpPr>
        <p:spPr>
          <a:xfrm>
            <a:off x="6263640" y="3933230"/>
            <a:ext cx="3628192" cy="355283"/>
          </a:xfrm>
          <a:prstGeom prst="rect">
            <a:avLst/>
          </a:prstGeom>
          <a:noFill/>
          <a:ln/>
        </p:spPr>
        <p:txBody>
          <a:bodyPr wrap="none" lIns="0" tIns="0" rIns="0" bIns="0" rtlCol="0" anchor="t"/>
          <a:lstStyle/>
          <a:p>
            <a:pPr marL="0" indent="0" algn="ctr">
              <a:lnSpc>
                <a:spcPts val="2750"/>
              </a:lnSpc>
              <a:buNone/>
            </a:pPr>
            <a:r>
              <a:rPr lang="en-US" sz="1700" dirty="0">
                <a:solidFill>
                  <a:srgbClr val="E0D6DE"/>
                </a:solidFill>
                <a:latin typeface="Noto Sans TC" pitchFamily="34" charset="0"/>
                <a:ea typeface="Noto Sans TC" pitchFamily="34" charset="-122"/>
                <a:cs typeface="Noto Sans TC" pitchFamily="34" charset="-120"/>
              </a:rPr>
              <a:t>Majority of customer base</a:t>
            </a:r>
            <a:endParaRPr lang="en-US" sz="1700" dirty="0"/>
          </a:p>
        </p:txBody>
      </p:sp>
      <p:sp>
        <p:nvSpPr>
          <p:cNvPr id="8" name="Text 4"/>
          <p:cNvSpPr/>
          <p:nvPr/>
        </p:nvSpPr>
        <p:spPr>
          <a:xfrm>
            <a:off x="10224968" y="2442567"/>
            <a:ext cx="3628192" cy="732830"/>
          </a:xfrm>
          <a:prstGeom prst="rect">
            <a:avLst/>
          </a:prstGeom>
          <a:noFill/>
          <a:ln/>
        </p:spPr>
        <p:txBody>
          <a:bodyPr wrap="none" lIns="0" tIns="0" rIns="0" bIns="0" rtlCol="0" anchor="t"/>
          <a:lstStyle/>
          <a:p>
            <a:pPr marL="0" indent="0" algn="ctr">
              <a:lnSpc>
                <a:spcPts val="5750"/>
              </a:lnSpc>
              <a:buNone/>
            </a:pPr>
            <a:r>
              <a:rPr lang="en-US" sz="5750" dirty="0">
                <a:solidFill>
                  <a:srgbClr val="E0D6DE"/>
                </a:solidFill>
                <a:latin typeface="Sora Medium" pitchFamily="34" charset="0"/>
                <a:ea typeface="Sora Medium" pitchFamily="34" charset="-122"/>
                <a:cs typeface="Sora Medium" pitchFamily="34" charset="-120"/>
              </a:rPr>
              <a:t>11.8%</a:t>
            </a:r>
            <a:endParaRPr lang="en-US" sz="5750" dirty="0"/>
          </a:p>
        </p:txBody>
      </p:sp>
      <p:sp>
        <p:nvSpPr>
          <p:cNvPr id="9" name="Text 5"/>
          <p:cNvSpPr/>
          <p:nvPr/>
        </p:nvSpPr>
        <p:spPr>
          <a:xfrm>
            <a:off x="10650974" y="3452932"/>
            <a:ext cx="2776180" cy="347067"/>
          </a:xfrm>
          <a:prstGeom prst="rect">
            <a:avLst/>
          </a:prstGeom>
          <a:noFill/>
          <a:ln/>
        </p:spPr>
        <p:txBody>
          <a:bodyPr wrap="none" lIns="0" tIns="0" rIns="0" bIns="0" rtlCol="0" anchor="t"/>
          <a:lstStyle/>
          <a:p>
            <a:pPr marL="0" indent="0" algn="ctr">
              <a:lnSpc>
                <a:spcPts val="2700"/>
              </a:lnSpc>
              <a:buNone/>
            </a:pPr>
            <a:r>
              <a:rPr lang="en-US" sz="2150" dirty="0">
                <a:solidFill>
                  <a:srgbClr val="E0D6DE"/>
                </a:solidFill>
                <a:latin typeface="Sora Medium" pitchFamily="34" charset="0"/>
                <a:ea typeface="Sora Medium" pitchFamily="34" charset="-122"/>
                <a:cs typeface="Sora Medium" pitchFamily="34" charset="-120"/>
              </a:rPr>
              <a:t>Declining</a:t>
            </a:r>
            <a:endParaRPr lang="en-US" sz="2150" dirty="0"/>
          </a:p>
        </p:txBody>
      </p:sp>
      <p:sp>
        <p:nvSpPr>
          <p:cNvPr id="10" name="Text 6"/>
          <p:cNvSpPr/>
          <p:nvPr/>
        </p:nvSpPr>
        <p:spPr>
          <a:xfrm>
            <a:off x="10224968" y="3933230"/>
            <a:ext cx="3628192" cy="710565"/>
          </a:xfrm>
          <a:prstGeom prst="rect">
            <a:avLst/>
          </a:prstGeom>
          <a:noFill/>
          <a:ln/>
        </p:spPr>
        <p:txBody>
          <a:bodyPr wrap="square" lIns="0" tIns="0" rIns="0" bIns="0" rtlCol="0" anchor="t"/>
          <a:lstStyle/>
          <a:p>
            <a:pPr marL="0" indent="0" algn="ctr">
              <a:lnSpc>
                <a:spcPts val="2750"/>
              </a:lnSpc>
              <a:buNone/>
            </a:pPr>
            <a:r>
              <a:rPr lang="en-US" sz="1700" dirty="0">
                <a:solidFill>
                  <a:srgbClr val="E0D6DE"/>
                </a:solidFill>
                <a:latin typeface="Noto Sans TC" pitchFamily="34" charset="0"/>
                <a:ea typeface="Noto Sans TC" pitchFamily="34" charset="-122"/>
                <a:cs typeface="Noto Sans TC" pitchFamily="34" charset="-120"/>
              </a:rPr>
              <a:t>Significant portion facing challenges</a:t>
            </a:r>
            <a:endParaRPr lang="en-US" sz="1700" dirty="0"/>
          </a:p>
        </p:txBody>
      </p:sp>
      <p:sp>
        <p:nvSpPr>
          <p:cNvPr id="11" name="Text 7"/>
          <p:cNvSpPr/>
          <p:nvPr/>
        </p:nvSpPr>
        <p:spPr>
          <a:xfrm>
            <a:off x="6263640" y="5421035"/>
            <a:ext cx="3628192" cy="732830"/>
          </a:xfrm>
          <a:prstGeom prst="rect">
            <a:avLst/>
          </a:prstGeom>
          <a:noFill/>
          <a:ln/>
        </p:spPr>
        <p:txBody>
          <a:bodyPr wrap="none" lIns="0" tIns="0" rIns="0" bIns="0" rtlCol="0" anchor="t"/>
          <a:lstStyle/>
          <a:p>
            <a:pPr marL="0" indent="0" algn="ctr">
              <a:lnSpc>
                <a:spcPts val="5750"/>
              </a:lnSpc>
              <a:buNone/>
            </a:pPr>
            <a:r>
              <a:rPr lang="en-US" sz="5750" dirty="0">
                <a:solidFill>
                  <a:srgbClr val="E0D6DE"/>
                </a:solidFill>
                <a:latin typeface="Sora Medium" pitchFamily="34" charset="0"/>
                <a:ea typeface="Sora Medium" pitchFamily="34" charset="-122"/>
                <a:cs typeface="Sora Medium" pitchFamily="34" charset="-120"/>
              </a:rPr>
              <a:t>1.9%</a:t>
            </a:r>
            <a:endParaRPr lang="en-US" sz="5750" dirty="0"/>
          </a:p>
        </p:txBody>
      </p:sp>
      <p:sp>
        <p:nvSpPr>
          <p:cNvPr id="12" name="Text 8"/>
          <p:cNvSpPr/>
          <p:nvPr/>
        </p:nvSpPr>
        <p:spPr>
          <a:xfrm>
            <a:off x="6689646" y="6431399"/>
            <a:ext cx="2776180" cy="347067"/>
          </a:xfrm>
          <a:prstGeom prst="rect">
            <a:avLst/>
          </a:prstGeom>
          <a:noFill/>
          <a:ln/>
        </p:spPr>
        <p:txBody>
          <a:bodyPr wrap="none" lIns="0" tIns="0" rIns="0" bIns="0" rtlCol="0" anchor="t"/>
          <a:lstStyle/>
          <a:p>
            <a:pPr marL="0" indent="0" algn="ctr">
              <a:lnSpc>
                <a:spcPts val="2700"/>
              </a:lnSpc>
              <a:buNone/>
            </a:pPr>
            <a:r>
              <a:rPr lang="en-US" sz="2150" dirty="0">
                <a:solidFill>
                  <a:srgbClr val="E0D6DE"/>
                </a:solidFill>
                <a:latin typeface="Sora Medium" pitchFamily="34" charset="0"/>
                <a:ea typeface="Sora Medium" pitchFamily="34" charset="-122"/>
                <a:cs typeface="Sora Medium" pitchFamily="34" charset="-120"/>
              </a:rPr>
              <a:t>New Customers</a:t>
            </a:r>
            <a:endParaRPr lang="en-US" sz="2150" dirty="0"/>
          </a:p>
        </p:txBody>
      </p:sp>
      <p:sp>
        <p:nvSpPr>
          <p:cNvPr id="13" name="Text 9"/>
          <p:cNvSpPr/>
          <p:nvPr/>
        </p:nvSpPr>
        <p:spPr>
          <a:xfrm>
            <a:off x="6263640" y="6911697"/>
            <a:ext cx="3628192" cy="355283"/>
          </a:xfrm>
          <a:prstGeom prst="rect">
            <a:avLst/>
          </a:prstGeom>
          <a:noFill/>
          <a:ln/>
        </p:spPr>
        <p:txBody>
          <a:bodyPr wrap="none" lIns="0" tIns="0" rIns="0" bIns="0" rtlCol="0" anchor="t"/>
          <a:lstStyle/>
          <a:p>
            <a:pPr marL="0" indent="0" algn="ctr">
              <a:lnSpc>
                <a:spcPts val="2750"/>
              </a:lnSpc>
              <a:buNone/>
            </a:pPr>
            <a:r>
              <a:rPr lang="en-US" sz="1700" dirty="0">
                <a:solidFill>
                  <a:srgbClr val="E0D6DE"/>
                </a:solidFill>
                <a:latin typeface="Noto Sans TC" pitchFamily="34" charset="0"/>
                <a:ea typeface="Noto Sans TC" pitchFamily="34" charset="-122"/>
                <a:cs typeface="Noto Sans TC" pitchFamily="34" charset="-120"/>
              </a:rPr>
              <a:t>Small but crucial segment</a:t>
            </a:r>
            <a:endParaRPr lang="en-US" sz="1700" dirty="0"/>
          </a:p>
        </p:txBody>
      </p:sp>
      <p:sp>
        <p:nvSpPr>
          <p:cNvPr id="14" name="Text 10"/>
          <p:cNvSpPr/>
          <p:nvPr/>
        </p:nvSpPr>
        <p:spPr>
          <a:xfrm>
            <a:off x="10224968" y="5421035"/>
            <a:ext cx="3628192" cy="732830"/>
          </a:xfrm>
          <a:prstGeom prst="rect">
            <a:avLst/>
          </a:prstGeom>
          <a:noFill/>
          <a:ln/>
        </p:spPr>
        <p:txBody>
          <a:bodyPr wrap="none" lIns="0" tIns="0" rIns="0" bIns="0" rtlCol="0" anchor="t"/>
          <a:lstStyle/>
          <a:p>
            <a:pPr marL="0" indent="0" algn="ctr">
              <a:lnSpc>
                <a:spcPts val="5750"/>
              </a:lnSpc>
              <a:buNone/>
            </a:pPr>
            <a:r>
              <a:rPr lang="en-US" sz="5750" dirty="0">
                <a:solidFill>
                  <a:srgbClr val="E0D6DE"/>
                </a:solidFill>
                <a:latin typeface="Sora Medium" pitchFamily="34" charset="0"/>
                <a:ea typeface="Sora Medium" pitchFamily="34" charset="-122"/>
                <a:cs typeface="Sora Medium" pitchFamily="34" charset="-120"/>
              </a:rPr>
              <a:t>0.9%</a:t>
            </a:r>
            <a:endParaRPr lang="en-US" sz="5750" dirty="0"/>
          </a:p>
        </p:txBody>
      </p:sp>
      <p:sp>
        <p:nvSpPr>
          <p:cNvPr id="15" name="Text 11"/>
          <p:cNvSpPr/>
          <p:nvPr/>
        </p:nvSpPr>
        <p:spPr>
          <a:xfrm>
            <a:off x="10588347" y="6431399"/>
            <a:ext cx="2901434" cy="347067"/>
          </a:xfrm>
          <a:prstGeom prst="rect">
            <a:avLst/>
          </a:prstGeom>
          <a:noFill/>
          <a:ln/>
        </p:spPr>
        <p:txBody>
          <a:bodyPr wrap="none" lIns="0" tIns="0" rIns="0" bIns="0" rtlCol="0" anchor="t"/>
          <a:lstStyle/>
          <a:p>
            <a:pPr marL="0" indent="0" algn="ctr">
              <a:lnSpc>
                <a:spcPts val="2700"/>
              </a:lnSpc>
              <a:buNone/>
            </a:pPr>
            <a:r>
              <a:rPr lang="en-US" sz="2150" dirty="0">
                <a:solidFill>
                  <a:srgbClr val="E0D6DE"/>
                </a:solidFill>
                <a:latin typeface="Sora Medium" pitchFamily="34" charset="0"/>
                <a:ea typeface="Sora Medium" pitchFamily="34" charset="-122"/>
                <a:cs typeface="Sora Medium" pitchFamily="34" charset="-120"/>
              </a:rPr>
              <a:t>Moderately Growing</a:t>
            </a:r>
            <a:endParaRPr lang="en-US" sz="2150" dirty="0"/>
          </a:p>
        </p:txBody>
      </p:sp>
      <p:sp>
        <p:nvSpPr>
          <p:cNvPr id="16" name="Text 12"/>
          <p:cNvSpPr/>
          <p:nvPr/>
        </p:nvSpPr>
        <p:spPr>
          <a:xfrm>
            <a:off x="10224968" y="6911697"/>
            <a:ext cx="3628192" cy="710565"/>
          </a:xfrm>
          <a:prstGeom prst="rect">
            <a:avLst/>
          </a:prstGeom>
          <a:noFill/>
          <a:ln/>
        </p:spPr>
        <p:txBody>
          <a:bodyPr wrap="square" lIns="0" tIns="0" rIns="0" bIns="0" rtlCol="0" anchor="t"/>
          <a:lstStyle/>
          <a:p>
            <a:pPr marL="0" indent="0" algn="ctr">
              <a:lnSpc>
                <a:spcPts val="2750"/>
              </a:lnSpc>
              <a:buNone/>
            </a:pPr>
            <a:r>
              <a:rPr lang="en-US" sz="1700" dirty="0">
                <a:solidFill>
                  <a:srgbClr val="E0D6DE"/>
                </a:solidFill>
                <a:latin typeface="Noto Sans TC" pitchFamily="34" charset="0"/>
                <a:ea typeface="Noto Sans TC" pitchFamily="34" charset="-122"/>
                <a:cs typeface="Noto Sans TC" pitchFamily="34" charset="-120"/>
              </a:rPr>
              <a:t>Smallest segment of customer base</a:t>
            </a:r>
            <a:endParaRPr lang="en-US" sz="1700" dirty="0"/>
          </a:p>
        </p:txBody>
      </p:sp>
      <p:sp>
        <p:nvSpPr>
          <p:cNvPr id="18" name="Rectangle 17">
            <a:extLst>
              <a:ext uri="{FF2B5EF4-FFF2-40B4-BE49-F238E27FC236}">
                <a16:creationId xmlns:a16="http://schemas.microsoft.com/office/drawing/2014/main" id="{6D229E6F-4EA7-0BA9-1041-4EE08DB112F3}"/>
              </a:ext>
            </a:extLst>
          </p:cNvPr>
          <p:cNvSpPr/>
          <p:nvPr/>
        </p:nvSpPr>
        <p:spPr>
          <a:xfrm>
            <a:off x="12328635" y="7512284"/>
            <a:ext cx="2175641" cy="677917"/>
          </a:xfrm>
          <a:prstGeom prst="rect">
            <a:avLst/>
          </a:prstGeom>
          <a:solidFill>
            <a:srgbClr val="07070C"/>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87111" y="233183"/>
            <a:ext cx="7707154" cy="613529"/>
          </a:xfrm>
          <a:prstGeom prst="rect">
            <a:avLst/>
          </a:prstGeom>
          <a:noFill/>
          <a:ln/>
        </p:spPr>
        <p:txBody>
          <a:bodyPr wrap="none" lIns="0" tIns="0" rIns="0" bIns="0" rtlCol="0" anchor="t"/>
          <a:lstStyle/>
          <a:p>
            <a:pPr marL="0" indent="0">
              <a:lnSpc>
                <a:spcPts val="4800"/>
              </a:lnSpc>
              <a:buNone/>
            </a:pPr>
            <a:r>
              <a:rPr lang="en-US" sz="3850" dirty="0">
                <a:solidFill>
                  <a:srgbClr val="97B8FF"/>
                </a:solidFill>
                <a:latin typeface="Sora Medium" pitchFamily="34" charset="0"/>
                <a:ea typeface="Sora Medium" pitchFamily="34" charset="-122"/>
                <a:cs typeface="Sora Medium" pitchFamily="34" charset="-120"/>
              </a:rPr>
              <a:t>Total Volume by Customer Size</a:t>
            </a:r>
            <a:endParaRPr lang="en-US" sz="3850" dirty="0"/>
          </a:p>
        </p:txBody>
      </p:sp>
      <p:pic>
        <p:nvPicPr>
          <p:cNvPr id="3" name="Image 0" descr="preencoded.png"/>
          <p:cNvPicPr>
            <a:picLocks noChangeAspect="1"/>
          </p:cNvPicPr>
          <p:nvPr/>
        </p:nvPicPr>
        <p:blipFill>
          <a:blip r:embed="rId3"/>
          <a:stretch>
            <a:fillRect/>
          </a:stretch>
        </p:blipFill>
        <p:spPr>
          <a:xfrm>
            <a:off x="687228" y="964465"/>
            <a:ext cx="7885698" cy="4856349"/>
          </a:xfrm>
          <a:prstGeom prst="rect">
            <a:avLst/>
          </a:prstGeom>
        </p:spPr>
      </p:pic>
      <p:sp>
        <p:nvSpPr>
          <p:cNvPr id="4" name="Shape 1"/>
          <p:cNvSpPr/>
          <p:nvPr/>
        </p:nvSpPr>
        <p:spPr>
          <a:xfrm>
            <a:off x="687111" y="6147073"/>
            <a:ext cx="441722" cy="441722"/>
          </a:xfrm>
          <a:prstGeom prst="roundRect">
            <a:avLst>
              <a:gd name="adj" fmla="val 6668"/>
            </a:avLst>
          </a:prstGeom>
          <a:solidFill>
            <a:srgbClr val="26262B"/>
          </a:solidFill>
          <a:ln/>
        </p:spPr>
      </p:sp>
      <p:sp>
        <p:nvSpPr>
          <p:cNvPr id="5" name="Text 2"/>
          <p:cNvSpPr/>
          <p:nvPr/>
        </p:nvSpPr>
        <p:spPr>
          <a:xfrm>
            <a:off x="845583" y="6220654"/>
            <a:ext cx="124658" cy="294561"/>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1</a:t>
            </a:r>
            <a:endParaRPr lang="en-US" sz="2300" dirty="0"/>
          </a:p>
        </p:txBody>
      </p:sp>
      <p:sp>
        <p:nvSpPr>
          <p:cNvPr id="6" name="Text 3"/>
          <p:cNvSpPr/>
          <p:nvPr/>
        </p:nvSpPr>
        <p:spPr>
          <a:xfrm>
            <a:off x="1325167" y="6147073"/>
            <a:ext cx="2454354" cy="306705"/>
          </a:xfrm>
          <a:prstGeom prst="rect">
            <a:avLst/>
          </a:prstGeom>
          <a:noFill/>
          <a:ln/>
        </p:spPr>
        <p:txBody>
          <a:bodyPr wrap="none" lIns="0" tIns="0" rIns="0" bIns="0" rtlCol="0" anchor="t"/>
          <a:lstStyle/>
          <a:p>
            <a:pPr marL="0" indent="0">
              <a:lnSpc>
                <a:spcPts val="2400"/>
              </a:lnSpc>
              <a:buNone/>
            </a:pPr>
            <a:r>
              <a:rPr lang="en-US" sz="1900" dirty="0">
                <a:solidFill>
                  <a:srgbClr val="E0D6DE"/>
                </a:solidFill>
                <a:latin typeface="Sora Medium" pitchFamily="34" charset="0"/>
                <a:ea typeface="Sora Medium" pitchFamily="34" charset="-122"/>
                <a:cs typeface="Sora Medium" pitchFamily="34" charset="-120"/>
              </a:rPr>
              <a:t>Enterprise</a:t>
            </a:r>
            <a:endParaRPr lang="en-US" sz="1900" dirty="0"/>
          </a:p>
        </p:txBody>
      </p:sp>
      <p:sp>
        <p:nvSpPr>
          <p:cNvPr id="7" name="Text 4"/>
          <p:cNvSpPr/>
          <p:nvPr/>
        </p:nvSpPr>
        <p:spPr>
          <a:xfrm>
            <a:off x="1325167" y="6571531"/>
            <a:ext cx="3649742" cy="314087"/>
          </a:xfrm>
          <a:prstGeom prst="rect">
            <a:avLst/>
          </a:prstGeom>
          <a:noFill/>
          <a:ln/>
        </p:spPr>
        <p:txBody>
          <a:bodyPr wrap="none" lIns="0" tIns="0" rIns="0" bIns="0" rtlCol="0" anchor="t"/>
          <a:lstStyle/>
          <a:p>
            <a:pPr marL="0" indent="0">
              <a:lnSpc>
                <a:spcPts val="2450"/>
              </a:lnSpc>
              <a:buNone/>
            </a:pPr>
            <a:r>
              <a:rPr lang="en-US" sz="1500" dirty="0">
                <a:solidFill>
                  <a:srgbClr val="E0D6DE"/>
                </a:solidFill>
                <a:latin typeface="Noto Sans TC" pitchFamily="34" charset="0"/>
                <a:ea typeface="Noto Sans TC" pitchFamily="34" charset="-122"/>
                <a:cs typeface="Noto Sans TC" pitchFamily="34" charset="-120"/>
              </a:rPr>
              <a:t>43,397,844 units, highest volume</a:t>
            </a:r>
            <a:endParaRPr lang="en-US" sz="1500" dirty="0"/>
          </a:p>
        </p:txBody>
      </p:sp>
      <p:sp>
        <p:nvSpPr>
          <p:cNvPr id="8" name="Shape 5"/>
          <p:cNvSpPr/>
          <p:nvPr/>
        </p:nvSpPr>
        <p:spPr>
          <a:xfrm>
            <a:off x="5171243" y="6147073"/>
            <a:ext cx="441722" cy="441722"/>
          </a:xfrm>
          <a:prstGeom prst="roundRect">
            <a:avLst>
              <a:gd name="adj" fmla="val 6668"/>
            </a:avLst>
          </a:prstGeom>
          <a:solidFill>
            <a:srgbClr val="26262B"/>
          </a:solidFill>
          <a:ln/>
        </p:spPr>
      </p:sp>
      <p:sp>
        <p:nvSpPr>
          <p:cNvPr id="9" name="Text 6"/>
          <p:cNvSpPr/>
          <p:nvPr/>
        </p:nvSpPr>
        <p:spPr>
          <a:xfrm>
            <a:off x="5300306" y="6220654"/>
            <a:ext cx="183475" cy="294561"/>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2</a:t>
            </a:r>
            <a:endParaRPr lang="en-US" sz="2300" dirty="0"/>
          </a:p>
        </p:txBody>
      </p:sp>
      <p:sp>
        <p:nvSpPr>
          <p:cNvPr id="10" name="Text 7"/>
          <p:cNvSpPr/>
          <p:nvPr/>
        </p:nvSpPr>
        <p:spPr>
          <a:xfrm>
            <a:off x="5809299" y="6147073"/>
            <a:ext cx="2454354" cy="306705"/>
          </a:xfrm>
          <a:prstGeom prst="rect">
            <a:avLst/>
          </a:prstGeom>
          <a:noFill/>
          <a:ln/>
        </p:spPr>
        <p:txBody>
          <a:bodyPr wrap="none" lIns="0" tIns="0" rIns="0" bIns="0" rtlCol="0" anchor="t"/>
          <a:lstStyle/>
          <a:p>
            <a:pPr marL="0" indent="0">
              <a:lnSpc>
                <a:spcPts val="2400"/>
              </a:lnSpc>
              <a:buNone/>
            </a:pPr>
            <a:r>
              <a:rPr lang="en-US" sz="1900" dirty="0">
                <a:solidFill>
                  <a:srgbClr val="E0D6DE"/>
                </a:solidFill>
                <a:latin typeface="Sora Medium" pitchFamily="34" charset="0"/>
                <a:ea typeface="Sora Medium" pitchFamily="34" charset="-122"/>
                <a:cs typeface="Sora Medium" pitchFamily="34" charset="-120"/>
              </a:rPr>
              <a:t>Large</a:t>
            </a:r>
            <a:endParaRPr lang="en-US" sz="1900" dirty="0"/>
          </a:p>
        </p:txBody>
      </p:sp>
      <p:sp>
        <p:nvSpPr>
          <p:cNvPr id="11" name="Text 8"/>
          <p:cNvSpPr/>
          <p:nvPr/>
        </p:nvSpPr>
        <p:spPr>
          <a:xfrm>
            <a:off x="5809299" y="6571531"/>
            <a:ext cx="3649742" cy="314087"/>
          </a:xfrm>
          <a:prstGeom prst="rect">
            <a:avLst/>
          </a:prstGeom>
          <a:noFill/>
          <a:ln/>
        </p:spPr>
        <p:txBody>
          <a:bodyPr wrap="none" lIns="0" tIns="0" rIns="0" bIns="0" rtlCol="0" anchor="t"/>
          <a:lstStyle/>
          <a:p>
            <a:pPr marL="0" indent="0">
              <a:lnSpc>
                <a:spcPts val="2450"/>
              </a:lnSpc>
              <a:buNone/>
            </a:pPr>
            <a:r>
              <a:rPr lang="en-US" sz="1500" dirty="0">
                <a:solidFill>
                  <a:srgbClr val="E0D6DE"/>
                </a:solidFill>
                <a:latin typeface="Noto Sans TC" pitchFamily="34" charset="0"/>
                <a:ea typeface="Noto Sans TC" pitchFamily="34" charset="-122"/>
                <a:cs typeface="Noto Sans TC" pitchFamily="34" charset="-120"/>
              </a:rPr>
              <a:t>Significant but lower than Enterprise</a:t>
            </a:r>
            <a:endParaRPr lang="en-US" sz="1500" dirty="0"/>
          </a:p>
        </p:txBody>
      </p:sp>
      <p:sp>
        <p:nvSpPr>
          <p:cNvPr id="12" name="Shape 9"/>
          <p:cNvSpPr/>
          <p:nvPr/>
        </p:nvSpPr>
        <p:spPr>
          <a:xfrm>
            <a:off x="9655375" y="6147073"/>
            <a:ext cx="441722" cy="441722"/>
          </a:xfrm>
          <a:prstGeom prst="roundRect">
            <a:avLst>
              <a:gd name="adj" fmla="val 6668"/>
            </a:avLst>
          </a:prstGeom>
          <a:solidFill>
            <a:srgbClr val="26262B"/>
          </a:solidFill>
          <a:ln/>
        </p:spPr>
      </p:sp>
      <p:sp>
        <p:nvSpPr>
          <p:cNvPr id="13" name="Text 10"/>
          <p:cNvSpPr/>
          <p:nvPr/>
        </p:nvSpPr>
        <p:spPr>
          <a:xfrm>
            <a:off x="9784915" y="6220654"/>
            <a:ext cx="182642" cy="294561"/>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3</a:t>
            </a:r>
            <a:endParaRPr lang="en-US" sz="2300" dirty="0"/>
          </a:p>
        </p:txBody>
      </p:sp>
      <p:sp>
        <p:nvSpPr>
          <p:cNvPr id="14" name="Text 11"/>
          <p:cNvSpPr/>
          <p:nvPr/>
        </p:nvSpPr>
        <p:spPr>
          <a:xfrm>
            <a:off x="10293430" y="6147073"/>
            <a:ext cx="2454354" cy="306705"/>
          </a:xfrm>
          <a:prstGeom prst="rect">
            <a:avLst/>
          </a:prstGeom>
          <a:noFill/>
          <a:ln/>
        </p:spPr>
        <p:txBody>
          <a:bodyPr wrap="none" lIns="0" tIns="0" rIns="0" bIns="0" rtlCol="0" anchor="t"/>
          <a:lstStyle/>
          <a:p>
            <a:pPr marL="0" indent="0">
              <a:lnSpc>
                <a:spcPts val="2400"/>
              </a:lnSpc>
              <a:buNone/>
            </a:pPr>
            <a:r>
              <a:rPr lang="en-US" sz="1900" dirty="0">
                <a:solidFill>
                  <a:srgbClr val="E0D6DE"/>
                </a:solidFill>
                <a:latin typeface="Sora Medium" pitchFamily="34" charset="0"/>
                <a:ea typeface="Sora Medium" pitchFamily="34" charset="-122"/>
                <a:cs typeface="Sora Medium" pitchFamily="34" charset="-120"/>
              </a:rPr>
              <a:t>Medium</a:t>
            </a:r>
            <a:endParaRPr lang="en-US" sz="1900" dirty="0"/>
          </a:p>
        </p:txBody>
      </p:sp>
      <p:sp>
        <p:nvSpPr>
          <p:cNvPr id="15" name="Text 12"/>
          <p:cNvSpPr/>
          <p:nvPr/>
        </p:nvSpPr>
        <p:spPr>
          <a:xfrm>
            <a:off x="10293430" y="6571531"/>
            <a:ext cx="3649742" cy="314087"/>
          </a:xfrm>
          <a:prstGeom prst="rect">
            <a:avLst/>
          </a:prstGeom>
          <a:noFill/>
          <a:ln/>
        </p:spPr>
        <p:txBody>
          <a:bodyPr wrap="none" lIns="0" tIns="0" rIns="0" bIns="0" rtlCol="0" anchor="t"/>
          <a:lstStyle/>
          <a:p>
            <a:pPr marL="0" indent="0">
              <a:lnSpc>
                <a:spcPts val="2450"/>
              </a:lnSpc>
              <a:buNone/>
            </a:pPr>
            <a:r>
              <a:rPr lang="en-US" sz="1500" dirty="0">
                <a:solidFill>
                  <a:srgbClr val="E0D6DE"/>
                </a:solidFill>
                <a:latin typeface="Noto Sans TC" pitchFamily="34" charset="0"/>
                <a:ea typeface="Noto Sans TC" pitchFamily="34" charset="-122"/>
                <a:cs typeface="Noto Sans TC" pitchFamily="34" charset="-120"/>
              </a:rPr>
              <a:t>Moderate contribution to total volume</a:t>
            </a:r>
            <a:endParaRPr lang="en-US" sz="1500" dirty="0"/>
          </a:p>
        </p:txBody>
      </p:sp>
      <p:sp>
        <p:nvSpPr>
          <p:cNvPr id="16" name="Shape 13"/>
          <p:cNvSpPr/>
          <p:nvPr/>
        </p:nvSpPr>
        <p:spPr>
          <a:xfrm>
            <a:off x="687111" y="7302813"/>
            <a:ext cx="441722" cy="441722"/>
          </a:xfrm>
          <a:prstGeom prst="roundRect">
            <a:avLst>
              <a:gd name="adj" fmla="val 6668"/>
            </a:avLst>
          </a:prstGeom>
          <a:solidFill>
            <a:srgbClr val="26262B"/>
          </a:solidFill>
          <a:ln/>
        </p:spPr>
      </p:sp>
      <p:sp>
        <p:nvSpPr>
          <p:cNvPr id="17" name="Text 14"/>
          <p:cNvSpPr/>
          <p:nvPr/>
        </p:nvSpPr>
        <p:spPr>
          <a:xfrm>
            <a:off x="811888" y="7376394"/>
            <a:ext cx="192048" cy="294561"/>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4</a:t>
            </a:r>
            <a:endParaRPr lang="en-US" sz="2300" dirty="0"/>
          </a:p>
        </p:txBody>
      </p:sp>
      <p:sp>
        <p:nvSpPr>
          <p:cNvPr id="18" name="Text 15"/>
          <p:cNvSpPr/>
          <p:nvPr/>
        </p:nvSpPr>
        <p:spPr>
          <a:xfrm>
            <a:off x="1325167" y="7302813"/>
            <a:ext cx="2454354" cy="306705"/>
          </a:xfrm>
          <a:prstGeom prst="rect">
            <a:avLst/>
          </a:prstGeom>
          <a:noFill/>
          <a:ln/>
        </p:spPr>
        <p:txBody>
          <a:bodyPr wrap="none" lIns="0" tIns="0" rIns="0" bIns="0" rtlCol="0" anchor="t"/>
          <a:lstStyle/>
          <a:p>
            <a:pPr marL="0" indent="0">
              <a:lnSpc>
                <a:spcPts val="2400"/>
              </a:lnSpc>
              <a:buNone/>
            </a:pPr>
            <a:r>
              <a:rPr lang="en-US" sz="1900" dirty="0">
                <a:solidFill>
                  <a:srgbClr val="E0D6DE"/>
                </a:solidFill>
                <a:latin typeface="Sora Medium" pitchFamily="34" charset="0"/>
                <a:ea typeface="Sora Medium" pitchFamily="34" charset="-122"/>
                <a:cs typeface="Sora Medium" pitchFamily="34" charset="-120"/>
              </a:rPr>
              <a:t>Small &amp; Other</a:t>
            </a:r>
            <a:endParaRPr lang="en-US" sz="1900" dirty="0"/>
          </a:p>
        </p:txBody>
      </p:sp>
      <p:sp>
        <p:nvSpPr>
          <p:cNvPr id="19" name="Text 16"/>
          <p:cNvSpPr/>
          <p:nvPr/>
        </p:nvSpPr>
        <p:spPr>
          <a:xfrm>
            <a:off x="1325167" y="7727271"/>
            <a:ext cx="12617887" cy="314087"/>
          </a:xfrm>
          <a:prstGeom prst="rect">
            <a:avLst/>
          </a:prstGeom>
          <a:noFill/>
          <a:ln/>
        </p:spPr>
        <p:txBody>
          <a:bodyPr wrap="none" lIns="0" tIns="0" rIns="0" bIns="0" rtlCol="0" anchor="t"/>
          <a:lstStyle/>
          <a:p>
            <a:pPr marL="0" indent="0">
              <a:lnSpc>
                <a:spcPts val="2450"/>
              </a:lnSpc>
              <a:buNone/>
            </a:pPr>
            <a:r>
              <a:rPr lang="en-US" sz="1500" dirty="0">
                <a:solidFill>
                  <a:srgbClr val="E0D6DE"/>
                </a:solidFill>
                <a:latin typeface="Noto Sans TC" pitchFamily="34" charset="0"/>
                <a:ea typeface="Noto Sans TC" pitchFamily="34" charset="-122"/>
                <a:cs typeface="Noto Sans TC" pitchFamily="34" charset="-120"/>
              </a:rPr>
              <a:t>Smallest contributors to overall volume</a:t>
            </a:r>
            <a:endParaRPr lang="en-US" sz="1500" dirty="0"/>
          </a:p>
        </p:txBody>
      </p:sp>
      <p:sp>
        <p:nvSpPr>
          <p:cNvPr id="20" name="Rectangle 19">
            <a:extLst>
              <a:ext uri="{FF2B5EF4-FFF2-40B4-BE49-F238E27FC236}">
                <a16:creationId xmlns:a16="http://schemas.microsoft.com/office/drawing/2014/main" id="{B149EE7B-F3CA-61AA-2EF4-39224BB9C9AF}"/>
              </a:ext>
            </a:extLst>
          </p:cNvPr>
          <p:cNvSpPr/>
          <p:nvPr/>
        </p:nvSpPr>
        <p:spPr>
          <a:xfrm>
            <a:off x="12328635" y="7458333"/>
            <a:ext cx="2175641" cy="677917"/>
          </a:xfrm>
          <a:prstGeom prst="rect">
            <a:avLst/>
          </a:prstGeom>
          <a:solidFill>
            <a:srgbClr val="07070C"/>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15328" y="418864"/>
            <a:ext cx="12933878" cy="638770"/>
          </a:xfrm>
          <a:prstGeom prst="rect">
            <a:avLst/>
          </a:prstGeom>
          <a:noFill/>
          <a:ln/>
        </p:spPr>
        <p:txBody>
          <a:bodyPr wrap="none" lIns="0" tIns="0" rIns="0" bIns="0" rtlCol="0" anchor="t"/>
          <a:lstStyle/>
          <a:p>
            <a:pPr marL="0" indent="0">
              <a:lnSpc>
                <a:spcPts val="5000"/>
              </a:lnSpc>
              <a:buNone/>
            </a:pPr>
            <a:r>
              <a:rPr lang="en-US" sz="4000" dirty="0">
                <a:solidFill>
                  <a:srgbClr val="97B8FF"/>
                </a:solidFill>
                <a:latin typeface="Sora Medium" pitchFamily="34" charset="0"/>
                <a:ea typeface="Sora Medium" pitchFamily="34" charset="-122"/>
                <a:cs typeface="Sora Medium" pitchFamily="34" charset="-120"/>
              </a:rPr>
              <a:t>COVID-19 Impact on Volumes by Customer Group</a:t>
            </a:r>
            <a:endParaRPr lang="en-US" sz="4000" dirty="0"/>
          </a:p>
        </p:txBody>
      </p:sp>
      <p:pic>
        <p:nvPicPr>
          <p:cNvPr id="3" name="Image 0" descr="preencoded.png"/>
          <p:cNvPicPr>
            <a:picLocks noChangeAspect="1"/>
          </p:cNvPicPr>
          <p:nvPr/>
        </p:nvPicPr>
        <p:blipFill>
          <a:blip r:embed="rId3"/>
          <a:stretch>
            <a:fillRect/>
          </a:stretch>
        </p:blipFill>
        <p:spPr>
          <a:xfrm>
            <a:off x="715327" y="1324095"/>
            <a:ext cx="8554797" cy="4464793"/>
          </a:xfrm>
          <a:prstGeom prst="rect">
            <a:avLst/>
          </a:prstGeom>
        </p:spPr>
      </p:pic>
      <p:sp>
        <p:nvSpPr>
          <p:cNvPr id="4" name="Text 1"/>
          <p:cNvSpPr/>
          <p:nvPr/>
        </p:nvSpPr>
        <p:spPr>
          <a:xfrm>
            <a:off x="715328" y="6054804"/>
            <a:ext cx="2555081" cy="319326"/>
          </a:xfrm>
          <a:prstGeom prst="rect">
            <a:avLst/>
          </a:prstGeom>
          <a:noFill/>
          <a:ln/>
        </p:spPr>
        <p:txBody>
          <a:bodyPr wrap="none" lIns="0" tIns="0" rIns="0" bIns="0" rtlCol="0" anchor="t"/>
          <a:lstStyle/>
          <a:p>
            <a:pPr marL="0" indent="0">
              <a:lnSpc>
                <a:spcPts val="2500"/>
              </a:lnSpc>
              <a:buNone/>
            </a:pPr>
            <a:r>
              <a:rPr lang="en-US" sz="2000" dirty="0">
                <a:solidFill>
                  <a:srgbClr val="97B8FF"/>
                </a:solidFill>
                <a:latin typeface="Sora Medium" pitchFamily="34" charset="0"/>
                <a:ea typeface="Sora Medium" pitchFamily="34" charset="-122"/>
                <a:cs typeface="Sora Medium" pitchFamily="34" charset="-120"/>
              </a:rPr>
              <a:t>High Growth</a:t>
            </a:r>
            <a:endParaRPr lang="en-US" sz="2000" dirty="0"/>
          </a:p>
        </p:txBody>
      </p:sp>
      <p:sp>
        <p:nvSpPr>
          <p:cNvPr id="5" name="Text 2"/>
          <p:cNvSpPr/>
          <p:nvPr/>
        </p:nvSpPr>
        <p:spPr>
          <a:xfrm>
            <a:off x="715328" y="6578440"/>
            <a:ext cx="6350556" cy="327065"/>
          </a:xfrm>
          <a:prstGeom prst="rect">
            <a:avLst/>
          </a:prstGeom>
          <a:noFill/>
          <a:ln/>
        </p:spPr>
        <p:txBody>
          <a:bodyPr wrap="none" lIns="0" tIns="0" rIns="0" bIns="0" rtlCol="0" anchor="t"/>
          <a:lstStyle/>
          <a:p>
            <a:pPr marL="0" indent="0">
              <a:lnSpc>
                <a:spcPts val="2550"/>
              </a:lnSpc>
              <a:buNone/>
            </a:pPr>
            <a:r>
              <a:rPr lang="en-US" sz="1600" dirty="0">
                <a:solidFill>
                  <a:srgbClr val="E0D6DE"/>
                </a:solidFill>
                <a:latin typeface="Noto Sans TC" pitchFamily="34" charset="0"/>
                <a:ea typeface="Noto Sans TC" pitchFamily="34" charset="-122"/>
                <a:cs typeface="Noto Sans TC" pitchFamily="34" charset="-120"/>
              </a:rPr>
              <a:t>Pre-COVID: 12,732,796 units</a:t>
            </a:r>
            <a:endParaRPr lang="en-US" sz="1600" dirty="0"/>
          </a:p>
        </p:txBody>
      </p:sp>
      <p:sp>
        <p:nvSpPr>
          <p:cNvPr id="6" name="Text 3"/>
          <p:cNvSpPr/>
          <p:nvPr/>
        </p:nvSpPr>
        <p:spPr>
          <a:xfrm>
            <a:off x="715328" y="7089457"/>
            <a:ext cx="6350556" cy="327065"/>
          </a:xfrm>
          <a:prstGeom prst="rect">
            <a:avLst/>
          </a:prstGeom>
          <a:noFill/>
          <a:ln/>
        </p:spPr>
        <p:txBody>
          <a:bodyPr wrap="none" lIns="0" tIns="0" rIns="0" bIns="0" rtlCol="0" anchor="t"/>
          <a:lstStyle/>
          <a:p>
            <a:pPr marL="0" indent="0">
              <a:lnSpc>
                <a:spcPts val="2550"/>
              </a:lnSpc>
              <a:buNone/>
            </a:pPr>
            <a:r>
              <a:rPr lang="en-US" sz="1600" dirty="0">
                <a:solidFill>
                  <a:srgbClr val="E0D6DE"/>
                </a:solidFill>
                <a:latin typeface="Noto Sans TC" pitchFamily="34" charset="0"/>
                <a:ea typeface="Noto Sans TC" pitchFamily="34" charset="-122"/>
                <a:cs typeface="Noto Sans TC" pitchFamily="34" charset="-120"/>
              </a:rPr>
              <a:t>During COVID: 58,509,348 units</a:t>
            </a:r>
            <a:endParaRPr lang="en-US" sz="1600" dirty="0"/>
          </a:p>
        </p:txBody>
      </p:sp>
      <p:sp>
        <p:nvSpPr>
          <p:cNvPr id="7" name="Text 4"/>
          <p:cNvSpPr/>
          <p:nvPr/>
        </p:nvSpPr>
        <p:spPr>
          <a:xfrm>
            <a:off x="715328" y="7600473"/>
            <a:ext cx="6350556" cy="327065"/>
          </a:xfrm>
          <a:prstGeom prst="rect">
            <a:avLst/>
          </a:prstGeom>
          <a:noFill/>
          <a:ln/>
        </p:spPr>
        <p:txBody>
          <a:bodyPr wrap="none" lIns="0" tIns="0" rIns="0" bIns="0" rtlCol="0" anchor="t"/>
          <a:lstStyle/>
          <a:p>
            <a:pPr marL="0" indent="0">
              <a:lnSpc>
                <a:spcPts val="2550"/>
              </a:lnSpc>
              <a:buNone/>
            </a:pPr>
            <a:r>
              <a:rPr lang="en-US" sz="1600" dirty="0">
                <a:solidFill>
                  <a:srgbClr val="E0D6DE"/>
                </a:solidFill>
                <a:latin typeface="Noto Sans TC" pitchFamily="34" charset="0"/>
                <a:ea typeface="Noto Sans TC" pitchFamily="34" charset="-122"/>
                <a:cs typeface="Noto Sans TC" pitchFamily="34" charset="-120"/>
              </a:rPr>
              <a:t>Dramatic increase in volume</a:t>
            </a:r>
            <a:endParaRPr lang="en-US" sz="1600" dirty="0"/>
          </a:p>
        </p:txBody>
      </p:sp>
      <p:sp>
        <p:nvSpPr>
          <p:cNvPr id="8" name="Text 5"/>
          <p:cNvSpPr/>
          <p:nvPr/>
        </p:nvSpPr>
        <p:spPr>
          <a:xfrm>
            <a:off x="7572137" y="6054804"/>
            <a:ext cx="2555081" cy="319326"/>
          </a:xfrm>
          <a:prstGeom prst="rect">
            <a:avLst/>
          </a:prstGeom>
          <a:noFill/>
          <a:ln/>
        </p:spPr>
        <p:txBody>
          <a:bodyPr wrap="none" lIns="0" tIns="0" rIns="0" bIns="0" rtlCol="0" anchor="t"/>
          <a:lstStyle/>
          <a:p>
            <a:pPr marL="0" indent="0">
              <a:lnSpc>
                <a:spcPts val="2500"/>
              </a:lnSpc>
              <a:buNone/>
            </a:pPr>
            <a:r>
              <a:rPr lang="en-US" sz="2000" dirty="0">
                <a:solidFill>
                  <a:srgbClr val="97B8FF"/>
                </a:solidFill>
                <a:latin typeface="Sora Medium" pitchFamily="34" charset="0"/>
                <a:ea typeface="Sora Medium" pitchFamily="34" charset="-122"/>
                <a:cs typeface="Sora Medium" pitchFamily="34" charset="-120"/>
              </a:rPr>
              <a:t>Other Groups</a:t>
            </a:r>
            <a:endParaRPr lang="en-US" sz="2000" dirty="0"/>
          </a:p>
        </p:txBody>
      </p:sp>
      <p:sp>
        <p:nvSpPr>
          <p:cNvPr id="9" name="Text 6"/>
          <p:cNvSpPr/>
          <p:nvPr/>
        </p:nvSpPr>
        <p:spPr>
          <a:xfrm>
            <a:off x="7572137" y="6578440"/>
            <a:ext cx="6350556" cy="327065"/>
          </a:xfrm>
          <a:prstGeom prst="rect">
            <a:avLst/>
          </a:prstGeom>
          <a:noFill/>
          <a:ln/>
        </p:spPr>
        <p:txBody>
          <a:bodyPr wrap="none" lIns="0" tIns="0" rIns="0" bIns="0" rtlCol="0" anchor="t"/>
          <a:lstStyle/>
          <a:p>
            <a:pPr marL="0" indent="0">
              <a:lnSpc>
                <a:spcPts val="2550"/>
              </a:lnSpc>
              <a:buNone/>
            </a:pPr>
            <a:r>
              <a:rPr lang="en-US" sz="1600" dirty="0">
                <a:solidFill>
                  <a:srgbClr val="E0D6DE"/>
                </a:solidFill>
                <a:latin typeface="Noto Sans TC" pitchFamily="34" charset="0"/>
                <a:ea typeface="Noto Sans TC" pitchFamily="34" charset="-122"/>
                <a:cs typeface="Noto Sans TC" pitchFamily="34" charset="-120"/>
              </a:rPr>
              <a:t>Declining, Moderately Growing, New Customers</a:t>
            </a:r>
            <a:endParaRPr lang="en-US" sz="1600" dirty="0"/>
          </a:p>
        </p:txBody>
      </p:sp>
      <p:sp>
        <p:nvSpPr>
          <p:cNvPr id="10" name="Text 7"/>
          <p:cNvSpPr/>
          <p:nvPr/>
        </p:nvSpPr>
        <p:spPr>
          <a:xfrm>
            <a:off x="7572137" y="7089457"/>
            <a:ext cx="6350556" cy="327065"/>
          </a:xfrm>
          <a:prstGeom prst="rect">
            <a:avLst/>
          </a:prstGeom>
          <a:noFill/>
          <a:ln/>
        </p:spPr>
        <p:txBody>
          <a:bodyPr wrap="none" lIns="0" tIns="0" rIns="0" bIns="0" rtlCol="0" anchor="t"/>
          <a:lstStyle/>
          <a:p>
            <a:pPr marL="0" indent="0">
              <a:lnSpc>
                <a:spcPts val="2550"/>
              </a:lnSpc>
              <a:buNone/>
            </a:pPr>
            <a:r>
              <a:rPr lang="en-US" sz="1600" dirty="0">
                <a:solidFill>
                  <a:srgbClr val="E0D6DE"/>
                </a:solidFill>
                <a:latin typeface="Noto Sans TC" pitchFamily="34" charset="0"/>
                <a:ea typeface="Noto Sans TC" pitchFamily="34" charset="-122"/>
                <a:cs typeface="Noto Sans TC" pitchFamily="34" charset="-120"/>
              </a:rPr>
              <a:t>Varied growth or decline patterns</a:t>
            </a:r>
            <a:endParaRPr lang="en-US" sz="1600" dirty="0"/>
          </a:p>
        </p:txBody>
      </p:sp>
      <p:sp>
        <p:nvSpPr>
          <p:cNvPr id="11" name="Text 8"/>
          <p:cNvSpPr/>
          <p:nvPr/>
        </p:nvSpPr>
        <p:spPr>
          <a:xfrm>
            <a:off x="7572137" y="7600473"/>
            <a:ext cx="6350556" cy="327065"/>
          </a:xfrm>
          <a:prstGeom prst="rect">
            <a:avLst/>
          </a:prstGeom>
          <a:noFill/>
          <a:ln/>
        </p:spPr>
        <p:txBody>
          <a:bodyPr wrap="none" lIns="0" tIns="0" rIns="0" bIns="0" rtlCol="0" anchor="t"/>
          <a:lstStyle/>
          <a:p>
            <a:pPr marL="0" indent="0">
              <a:lnSpc>
                <a:spcPts val="2550"/>
              </a:lnSpc>
              <a:buNone/>
            </a:pPr>
            <a:r>
              <a:rPr lang="en-US" sz="1600" dirty="0">
                <a:solidFill>
                  <a:srgbClr val="E0D6DE"/>
                </a:solidFill>
                <a:latin typeface="Noto Sans TC" pitchFamily="34" charset="0"/>
                <a:ea typeface="Noto Sans TC" pitchFamily="34" charset="-122"/>
                <a:cs typeface="Noto Sans TC" pitchFamily="34" charset="-120"/>
              </a:rPr>
              <a:t>Less significant changes compared to High Growth</a:t>
            </a:r>
            <a:endParaRPr lang="en-US" sz="1600" dirty="0"/>
          </a:p>
        </p:txBody>
      </p:sp>
      <p:sp>
        <p:nvSpPr>
          <p:cNvPr id="12" name="Rectangle 11">
            <a:extLst>
              <a:ext uri="{FF2B5EF4-FFF2-40B4-BE49-F238E27FC236}">
                <a16:creationId xmlns:a16="http://schemas.microsoft.com/office/drawing/2014/main" id="{2C00EE62-4F29-B6B5-E889-3DAD37AFF133}"/>
              </a:ext>
            </a:extLst>
          </p:cNvPr>
          <p:cNvSpPr/>
          <p:nvPr/>
        </p:nvSpPr>
        <p:spPr>
          <a:xfrm>
            <a:off x="12387965" y="7471777"/>
            <a:ext cx="2175641" cy="677917"/>
          </a:xfrm>
          <a:prstGeom prst="rect">
            <a:avLst/>
          </a:prstGeom>
          <a:solidFill>
            <a:srgbClr val="07070C"/>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CAB9617-EB0F-A0C1-BC76-297A66D48D9D}"/>
              </a:ext>
            </a:extLst>
          </p:cNvPr>
          <p:cNvSpPr/>
          <p:nvPr/>
        </p:nvSpPr>
        <p:spPr>
          <a:xfrm>
            <a:off x="12328635" y="7418078"/>
            <a:ext cx="2175641" cy="677917"/>
          </a:xfrm>
          <a:prstGeom prst="rect">
            <a:avLst/>
          </a:prstGeom>
          <a:solidFill>
            <a:srgbClr val="07070C"/>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Image 1" descr="preencoded.png"/>
          <p:cNvPicPr>
            <a:picLocks noChangeAspect="1"/>
          </p:cNvPicPr>
          <p:nvPr/>
        </p:nvPicPr>
        <p:blipFill>
          <a:blip r:embed="rId3"/>
          <a:stretch>
            <a:fillRect/>
          </a:stretch>
        </p:blipFill>
        <p:spPr>
          <a:xfrm>
            <a:off x="6648807" y="1827729"/>
            <a:ext cx="7743468" cy="4890461"/>
          </a:xfrm>
          <a:prstGeom prst="rect">
            <a:avLst/>
          </a:prstGeom>
        </p:spPr>
      </p:pic>
      <p:sp>
        <p:nvSpPr>
          <p:cNvPr id="4" name="Text 0"/>
          <p:cNvSpPr/>
          <p:nvPr/>
        </p:nvSpPr>
        <p:spPr>
          <a:xfrm>
            <a:off x="666393" y="523637"/>
            <a:ext cx="5982414" cy="1189911"/>
          </a:xfrm>
          <a:prstGeom prst="rect">
            <a:avLst/>
          </a:prstGeom>
          <a:noFill/>
          <a:ln/>
        </p:spPr>
        <p:txBody>
          <a:bodyPr wrap="square" lIns="0" tIns="0" rIns="0" bIns="0" rtlCol="0" anchor="t"/>
          <a:lstStyle/>
          <a:p>
            <a:pPr marL="0" indent="0">
              <a:lnSpc>
                <a:spcPts val="4650"/>
              </a:lnSpc>
              <a:buNone/>
            </a:pPr>
            <a:r>
              <a:rPr lang="en-US" sz="3700" dirty="0">
                <a:solidFill>
                  <a:srgbClr val="97B8FF"/>
                </a:solidFill>
                <a:latin typeface="Sora Medium" pitchFamily="34" charset="0"/>
                <a:ea typeface="Sora Medium" pitchFamily="34" charset="-122"/>
                <a:cs typeface="Sora Medium" pitchFamily="34" charset="-120"/>
              </a:rPr>
              <a:t>COVID-19 Impact on Volumes by Volume Tier</a:t>
            </a:r>
            <a:endParaRPr lang="en-US" sz="3700" dirty="0"/>
          </a:p>
        </p:txBody>
      </p:sp>
      <p:pic>
        <p:nvPicPr>
          <p:cNvPr id="5" name="Image 2" descr="preencoded.png"/>
          <p:cNvPicPr>
            <a:picLocks noChangeAspect="1"/>
          </p:cNvPicPr>
          <p:nvPr/>
        </p:nvPicPr>
        <p:blipFill>
          <a:blip r:embed="rId4"/>
          <a:stretch>
            <a:fillRect/>
          </a:stretch>
        </p:blipFill>
        <p:spPr>
          <a:xfrm>
            <a:off x="666393" y="1999178"/>
            <a:ext cx="476012" cy="476012"/>
          </a:xfrm>
          <a:prstGeom prst="rect">
            <a:avLst/>
          </a:prstGeom>
        </p:spPr>
      </p:pic>
      <p:sp>
        <p:nvSpPr>
          <p:cNvPr id="6" name="Text 1"/>
          <p:cNvSpPr/>
          <p:nvPr/>
        </p:nvSpPr>
        <p:spPr>
          <a:xfrm>
            <a:off x="666393" y="2665571"/>
            <a:ext cx="2380298" cy="297418"/>
          </a:xfrm>
          <a:prstGeom prst="rect">
            <a:avLst/>
          </a:prstGeom>
          <a:noFill/>
          <a:ln/>
        </p:spPr>
        <p:txBody>
          <a:bodyPr wrap="none" lIns="0" tIns="0" rIns="0" bIns="0" rtlCol="0" anchor="t"/>
          <a:lstStyle/>
          <a:p>
            <a:pPr marL="0" indent="0" algn="l">
              <a:lnSpc>
                <a:spcPts val="2300"/>
              </a:lnSpc>
              <a:buNone/>
            </a:pPr>
            <a:r>
              <a:rPr lang="en-US" sz="1850" dirty="0">
                <a:solidFill>
                  <a:srgbClr val="E0D6DE"/>
                </a:solidFill>
                <a:latin typeface="Sora Medium" pitchFamily="34" charset="0"/>
                <a:ea typeface="Sora Medium" pitchFamily="34" charset="-122"/>
                <a:cs typeface="Sora Medium" pitchFamily="34" charset="-120"/>
              </a:rPr>
              <a:t>High Volume Tier</a:t>
            </a:r>
            <a:endParaRPr lang="en-US" sz="1850" dirty="0"/>
          </a:p>
        </p:txBody>
      </p:sp>
      <p:sp>
        <p:nvSpPr>
          <p:cNvPr id="7" name="Text 2"/>
          <p:cNvSpPr/>
          <p:nvPr/>
        </p:nvSpPr>
        <p:spPr>
          <a:xfrm>
            <a:off x="666393" y="3077170"/>
            <a:ext cx="5982414" cy="304562"/>
          </a:xfrm>
          <a:prstGeom prst="rect">
            <a:avLst/>
          </a:prstGeom>
          <a:noFill/>
          <a:ln/>
        </p:spPr>
        <p:txBody>
          <a:bodyPr wrap="non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Pre-COVID: 13,501 units</a:t>
            </a:r>
            <a:endParaRPr lang="en-US" sz="1450" dirty="0"/>
          </a:p>
        </p:txBody>
      </p:sp>
      <p:sp>
        <p:nvSpPr>
          <p:cNvPr id="8" name="Text 3"/>
          <p:cNvSpPr/>
          <p:nvPr/>
        </p:nvSpPr>
        <p:spPr>
          <a:xfrm>
            <a:off x="666393" y="3495913"/>
            <a:ext cx="5982414" cy="304562"/>
          </a:xfrm>
          <a:prstGeom prst="rect">
            <a:avLst/>
          </a:prstGeom>
          <a:noFill/>
          <a:ln/>
        </p:spPr>
        <p:txBody>
          <a:bodyPr wrap="non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During COVID: 50,642,491 units</a:t>
            </a:r>
            <a:endParaRPr lang="en-US" sz="1450" dirty="0"/>
          </a:p>
        </p:txBody>
      </p:sp>
      <p:pic>
        <p:nvPicPr>
          <p:cNvPr id="9" name="Image 3" descr="preencoded.png"/>
          <p:cNvPicPr>
            <a:picLocks noChangeAspect="1"/>
          </p:cNvPicPr>
          <p:nvPr/>
        </p:nvPicPr>
        <p:blipFill>
          <a:blip r:embed="rId5"/>
          <a:stretch>
            <a:fillRect/>
          </a:stretch>
        </p:blipFill>
        <p:spPr>
          <a:xfrm>
            <a:off x="666393" y="4371737"/>
            <a:ext cx="476012" cy="476012"/>
          </a:xfrm>
          <a:prstGeom prst="rect">
            <a:avLst/>
          </a:prstGeom>
        </p:spPr>
      </p:pic>
      <p:sp>
        <p:nvSpPr>
          <p:cNvPr id="10" name="Text 4"/>
          <p:cNvSpPr/>
          <p:nvPr/>
        </p:nvSpPr>
        <p:spPr>
          <a:xfrm>
            <a:off x="666393" y="5038130"/>
            <a:ext cx="2380298" cy="297418"/>
          </a:xfrm>
          <a:prstGeom prst="rect">
            <a:avLst/>
          </a:prstGeom>
          <a:noFill/>
          <a:ln/>
        </p:spPr>
        <p:txBody>
          <a:bodyPr wrap="none" lIns="0" tIns="0" rIns="0" bIns="0" rtlCol="0" anchor="t"/>
          <a:lstStyle/>
          <a:p>
            <a:pPr marL="0" indent="0" algn="l">
              <a:lnSpc>
                <a:spcPts val="2300"/>
              </a:lnSpc>
              <a:buNone/>
            </a:pPr>
            <a:r>
              <a:rPr lang="en-US" sz="1850" dirty="0">
                <a:solidFill>
                  <a:srgbClr val="E0D6DE"/>
                </a:solidFill>
                <a:latin typeface="Sora Medium" pitchFamily="34" charset="0"/>
                <a:ea typeface="Sora Medium" pitchFamily="34" charset="-122"/>
                <a:cs typeface="Sora Medium" pitchFamily="34" charset="-120"/>
              </a:rPr>
              <a:t>All Tiers Growth</a:t>
            </a:r>
            <a:endParaRPr lang="en-US" sz="1850" dirty="0"/>
          </a:p>
        </p:txBody>
      </p:sp>
      <p:sp>
        <p:nvSpPr>
          <p:cNvPr id="11" name="Text 5"/>
          <p:cNvSpPr/>
          <p:nvPr/>
        </p:nvSpPr>
        <p:spPr>
          <a:xfrm>
            <a:off x="666393" y="5449729"/>
            <a:ext cx="5982414" cy="304562"/>
          </a:xfrm>
          <a:prstGeom prst="rect">
            <a:avLst/>
          </a:prstGeom>
          <a:noFill/>
          <a:ln/>
        </p:spPr>
        <p:txBody>
          <a:bodyPr wrap="non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Significant volume increases across all tiers</a:t>
            </a:r>
            <a:endParaRPr lang="en-US" sz="1450" dirty="0"/>
          </a:p>
        </p:txBody>
      </p:sp>
      <p:pic>
        <p:nvPicPr>
          <p:cNvPr id="12" name="Image 4" descr="preencoded.png"/>
          <p:cNvPicPr>
            <a:picLocks noChangeAspect="1"/>
          </p:cNvPicPr>
          <p:nvPr/>
        </p:nvPicPr>
        <p:blipFill>
          <a:blip r:embed="rId6"/>
          <a:stretch>
            <a:fillRect/>
          </a:stretch>
        </p:blipFill>
        <p:spPr>
          <a:xfrm>
            <a:off x="666393" y="6325553"/>
            <a:ext cx="476012" cy="476012"/>
          </a:xfrm>
          <a:prstGeom prst="rect">
            <a:avLst/>
          </a:prstGeom>
        </p:spPr>
      </p:pic>
      <p:sp>
        <p:nvSpPr>
          <p:cNvPr id="13" name="Text 6"/>
          <p:cNvSpPr/>
          <p:nvPr/>
        </p:nvSpPr>
        <p:spPr>
          <a:xfrm>
            <a:off x="666393" y="6991945"/>
            <a:ext cx="2386251" cy="297418"/>
          </a:xfrm>
          <a:prstGeom prst="rect">
            <a:avLst/>
          </a:prstGeom>
          <a:noFill/>
          <a:ln/>
        </p:spPr>
        <p:txBody>
          <a:bodyPr wrap="none" lIns="0" tIns="0" rIns="0" bIns="0" rtlCol="0" anchor="t"/>
          <a:lstStyle/>
          <a:p>
            <a:pPr marL="0" indent="0" algn="l">
              <a:lnSpc>
                <a:spcPts val="2300"/>
              </a:lnSpc>
              <a:buNone/>
            </a:pPr>
            <a:r>
              <a:rPr lang="en-US" sz="1850" dirty="0">
                <a:solidFill>
                  <a:srgbClr val="E0D6DE"/>
                </a:solidFill>
                <a:latin typeface="Sora Medium" pitchFamily="34" charset="0"/>
                <a:ea typeface="Sora Medium" pitchFamily="34" charset="-122"/>
                <a:cs typeface="Sora Medium" pitchFamily="34" charset="-120"/>
              </a:rPr>
              <a:t>Widespread Impact</a:t>
            </a:r>
            <a:endParaRPr lang="en-US" sz="1850" dirty="0"/>
          </a:p>
        </p:txBody>
      </p:sp>
      <p:sp>
        <p:nvSpPr>
          <p:cNvPr id="14" name="Text 7"/>
          <p:cNvSpPr/>
          <p:nvPr/>
        </p:nvSpPr>
        <p:spPr>
          <a:xfrm>
            <a:off x="666393" y="7403544"/>
            <a:ext cx="5982414" cy="304562"/>
          </a:xfrm>
          <a:prstGeom prst="rect">
            <a:avLst/>
          </a:prstGeom>
          <a:noFill/>
          <a:ln/>
        </p:spPr>
        <p:txBody>
          <a:bodyPr wrap="non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COVID-19 affected all volume segments</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TotalTime>
  <Words>978</Words>
  <Application>Microsoft Office PowerPoint</Application>
  <PresentationFormat>Custom</PresentationFormat>
  <Paragraphs>120</Paragraphs>
  <Slides>11</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Noto Sans TC</vt:lpstr>
      <vt:lpstr>Arial</vt:lpstr>
      <vt:lpstr>Sora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Pandya, Ashish</cp:lastModifiedBy>
  <cp:revision>4</cp:revision>
  <dcterms:created xsi:type="dcterms:W3CDTF">2024-12-16T01:06:24Z</dcterms:created>
  <dcterms:modified xsi:type="dcterms:W3CDTF">2024-12-16T05:23:54Z</dcterms:modified>
</cp:coreProperties>
</file>